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1"/>
    <p:sldMasterId id="2147483807" r:id="rId2"/>
  </p:sldMasterIdLst>
  <p:notesMasterIdLst>
    <p:notesMasterId r:id="rId27"/>
  </p:notesMasterIdLst>
  <p:handoutMasterIdLst>
    <p:handoutMasterId r:id="rId28"/>
  </p:handoutMasterIdLst>
  <p:sldIdLst>
    <p:sldId id="581" r:id="rId3"/>
    <p:sldId id="1249" r:id="rId4"/>
    <p:sldId id="1250" r:id="rId5"/>
    <p:sldId id="1289" r:id="rId6"/>
    <p:sldId id="1251" r:id="rId7"/>
    <p:sldId id="1252" r:id="rId8"/>
    <p:sldId id="1253" r:id="rId9"/>
    <p:sldId id="1254" r:id="rId10"/>
    <p:sldId id="1255" r:id="rId11"/>
    <p:sldId id="1256" r:id="rId12"/>
    <p:sldId id="1257" r:id="rId13"/>
    <p:sldId id="1258" r:id="rId14"/>
    <p:sldId id="1295" r:id="rId15"/>
    <p:sldId id="1296" r:id="rId16"/>
    <p:sldId id="1297" r:id="rId17"/>
    <p:sldId id="1259" r:id="rId18"/>
    <p:sldId id="1260" r:id="rId19"/>
    <p:sldId id="1261" r:id="rId20"/>
    <p:sldId id="1262" r:id="rId21"/>
    <p:sldId id="1263" r:id="rId22"/>
    <p:sldId id="1293" r:id="rId23"/>
    <p:sldId id="1294" r:id="rId24"/>
    <p:sldId id="1264" r:id="rId25"/>
    <p:sldId id="1265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xiao" initials="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66FF"/>
    <a:srgbClr val="2E5597"/>
    <a:srgbClr val="FF9300"/>
    <a:srgbClr val="C65910"/>
    <a:srgbClr val="405688"/>
    <a:srgbClr val="44669E"/>
    <a:srgbClr val="70AF83"/>
    <a:srgbClr val="1482AC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82248" autoAdjust="0"/>
  </p:normalViewPr>
  <p:slideViewPr>
    <p:cSldViewPr snapToGrid="0" snapToObjects="1">
      <p:cViewPr varScale="1">
        <p:scale>
          <a:sx n="91" d="100"/>
          <a:sy n="91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4309"/>
    </p:cViewPr>
  </p:sorterViewPr>
  <p:notesViewPr>
    <p:cSldViewPr snapToGrid="0" snapToObjects="1">
      <p:cViewPr varScale="1">
        <p:scale>
          <a:sx n="53" d="100"/>
          <a:sy n="53" d="100"/>
        </p:scale>
        <p:origin x="2088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1-20T09:22:48.117" idx="2">
    <p:pos x="5472" y="144"/>
    <p:text>要不要呢？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4436-28EB-A74B-85E2-B6EFC2D7E9EC}" type="datetimeFigureOut">
              <a:rPr kumimoji="1" lang="zh-CN" altLang="en-US" smtClean="0"/>
              <a:t>2023-5-5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3DCDF-6C60-074A-883C-960858870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95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50C50-8EF3-5C4E-B842-6490E7ABF1D8}" type="datetimeFigureOut">
              <a:rPr kumimoji="1" lang="zh-CN" altLang="en-US" smtClean="0"/>
              <a:t>2023-5-5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C3C88-4BEA-2C45-A48C-70C817FF0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91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5BD563E1-F46D-4C69-BD7E-F8F55810DF8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71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3B52591-2E07-4264-B96E-0B1F31A9214F}" type="slidenum">
              <a:rPr lang="zh-CN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63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5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4"/>
            <a:ext cx="1402001" cy="259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300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10237759" cy="721395"/>
          </a:xfrm>
          <a:prstGeom prst="rect">
            <a:avLst/>
          </a:prstGeom>
          <a:ln w="12700" cmpd="sng">
            <a:noFill/>
          </a:ln>
        </p:spPr>
        <p:txBody>
          <a:bodyPr vert="horz" anchor="ctr"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322291" y="1425699"/>
            <a:ext cx="11394696" cy="4728252"/>
          </a:xfrm>
        </p:spPr>
        <p:txBody>
          <a:bodyPr/>
          <a:lstStyle>
            <a:lvl1pPr>
              <a:lnSpc>
                <a:spcPct val="130000"/>
              </a:lnSpc>
              <a:defRPr>
                <a:latin typeface="+mn-lt"/>
              </a:defRPr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0" name="页脚占位符 1">
            <a:extLst>
              <a:ext uri="{FF2B5EF4-FFF2-40B4-BE49-F238E27FC236}">
                <a16:creationId xmlns:a16="http://schemas.microsoft.com/office/drawing/2014/main" id="{0D866771-B08B-4F23-B933-1D139050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zh-CN" altLang="en-US" dirty="0"/>
              <a:t>人工智能学院           数据挖掘                课程团队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7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E97FCF-FB32-4F2C-8FD4-F268CBBDBC1A}"/>
              </a:ext>
            </a:extLst>
          </p:cNvPr>
          <p:cNvCxnSpPr/>
          <p:nvPr/>
        </p:nvCxnSpPr>
        <p:spPr>
          <a:xfrm>
            <a:off x="666751" y="1000125"/>
            <a:ext cx="66675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2213F0-24FA-47E4-9278-320C5041CE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0BF0B2-0168-4B01-96D0-8B94BF7E0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596F46-84B8-4B40-A7EE-42A65C8974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40C8A-4BEF-4A24-BA57-84CF262090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5758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>
            <a:extLst>
              <a:ext uri="{FF2B5EF4-FFF2-40B4-BE49-F238E27FC236}">
                <a16:creationId xmlns:a16="http://schemas.microsoft.com/office/drawing/2014/main" id="{B79DD983-9629-4ACF-A315-FAB0B346E2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9BD03-ACB8-484F-B0C8-7F1C49595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110902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010D7D-6995-48D3-BA99-846BD36C7C75}"/>
              </a:ext>
            </a:extLst>
          </p:cNvPr>
          <p:cNvCxnSpPr/>
          <p:nvPr/>
        </p:nvCxnSpPr>
        <p:spPr>
          <a:xfrm>
            <a:off x="666751" y="1000125"/>
            <a:ext cx="66675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435600" cy="5181600"/>
          </a:xfrm>
        </p:spPr>
        <p:txBody>
          <a:bodyPr/>
          <a:lstStyle>
            <a:lvl1pPr>
              <a:defRPr lang="zh-CN" altLang="en-US" sz="2500" baseline="0" dirty="0" smtClean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+mn-cs"/>
              </a:defRPr>
            </a:lvl1pPr>
            <a:lvl2pPr>
              <a:defRPr sz="2400" baseline="0">
                <a:latin typeface="Times New Roman" pitchFamily="18" charset="0"/>
              </a:defRPr>
            </a:lvl2pPr>
            <a:lvl3pPr>
              <a:defRPr sz="2200" baseline="0">
                <a:latin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435600" cy="5181600"/>
          </a:xfrm>
        </p:spPr>
        <p:txBody>
          <a:bodyPr/>
          <a:lstStyle>
            <a:lvl1pPr>
              <a:defRPr lang="zh-CN" altLang="en-US" sz="2500" baseline="0" dirty="0" smtClean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+mn-cs"/>
              </a:defRPr>
            </a:lvl1pPr>
            <a:lvl2pPr>
              <a:defRPr sz="2400">
                <a:latin typeface="Times New Roman" pitchFamily="18" charset="0"/>
              </a:defRPr>
            </a:lvl2pPr>
            <a:lvl3pPr>
              <a:defRPr sz="2200" baseline="0">
                <a:latin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6EE61E4-2ED4-4F1A-9DDE-FC90904E19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85E795-0054-43E4-ADD7-9695FFDF40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4B017BC-CE8B-47EB-86BB-80256FB526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42CB9-972D-47C4-9D2F-F423749ACB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5149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 descr="纸袋">
            <a:extLst>
              <a:ext uri="{FF2B5EF4-FFF2-40B4-BE49-F238E27FC236}">
                <a16:creationId xmlns:a16="http://schemas.microsoft.com/office/drawing/2014/main" id="{07AB377D-0FE9-42F9-99E3-AADFE388AB0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712885" y="4797426"/>
            <a:ext cx="2940049" cy="10525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b="1" kern="10"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谢谢！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980728"/>
            <a:ext cx="7315200" cy="33123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20279-108C-4F9F-BF72-52DF9902C7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171ED-C78A-450D-A27C-AA0D83DF5D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3BAE7-0685-45CC-9735-CD8508BF05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AD055-906E-4F9D-96FA-D3A463D7C7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852486"/>
      </p:ext>
    </p:extLst>
  </p:cSld>
  <p:clrMapOvr>
    <a:masterClrMapping/>
  </p:clrMapOvr>
  <p:transition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361172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F4A4-11CB-9D40-9FE2-B18F94EDF16E}" type="datetime1">
              <a:rPr lang="zh-CN" altLang="en-US" smtClean="0"/>
              <a:t>2023-5-5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315C3-9F25-5143-AC78-35DE0EC1AE1D}" type="datetime1">
              <a:rPr lang="zh-CN" altLang="en-US" smtClean="0"/>
              <a:t>2023-5-5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0EAA-CE31-CA42-9BE6-53EE189EB1B7}" type="datetime1">
              <a:rPr lang="zh-CN" altLang="en-US" smtClean="0"/>
              <a:t>2023-5-5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1E42-0EC3-7A49-976B-3EE7499076D1}" type="datetime1">
              <a:rPr lang="zh-CN" altLang="en-US" smtClean="0"/>
              <a:t>2023-5-5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课程团队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6B7E2-3DFA-A34D-A980-87F7BEA3B17C}" type="datetime1">
              <a:rPr lang="zh-CN" altLang="en-US" smtClean="0"/>
              <a:t>2023-5-5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0480" y="-10159"/>
            <a:ext cx="12263120" cy="1223299"/>
          </a:xfrm>
          <a:prstGeom prst="rect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3840E-6B98-6044-A121-1B6EBB64CCCD}" type="datetime1">
              <a:rPr kumimoji="1" lang="zh-CN" altLang="en-US" smtClean="0"/>
              <a:t>2023-5-5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6400" y="6298818"/>
            <a:ext cx="4114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人工智能学院             数据挖掘                 课程团队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2291" y="141058"/>
            <a:ext cx="10363200" cy="916777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394696" cy="4789594"/>
          </a:xfrm>
        </p:spPr>
        <p:txBody>
          <a:bodyPr/>
          <a:lstStyle>
            <a:lvl1pPr>
              <a:lnSpc>
                <a:spcPct val="130000"/>
              </a:lnSpc>
              <a:defRPr sz="2400"/>
            </a:lvl1pPr>
            <a:lvl2pPr>
              <a:lnSpc>
                <a:spcPct val="130000"/>
              </a:lnSpc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25D99-EDEA-FD46-8985-BACDBB7C3A35}" type="datetime1">
              <a:rPr lang="zh-CN" altLang="en-US" smtClean="0"/>
              <a:t>2023-5-5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4" r:id="rId3"/>
    <p:sldLayoutId id="2147483815" r:id="rId4"/>
    <p:sldLayoutId id="2147483817" r:id="rId5"/>
    <p:sldLayoutId id="2147483825" r:id="rId6"/>
    <p:sldLayoutId id="2147483684" r:id="rId7"/>
    <p:sldLayoutId id="2147483693" r:id="rId8"/>
    <p:sldLayoutId id="2147483695" r:id="rId9"/>
    <p:sldLayoutId id="2147483687" r:id="rId10"/>
    <p:sldLayoutId id="2147483686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2.wmf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9.png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04321" y="2122992"/>
            <a:ext cx="57841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en-US" altLang="zh-CN" sz="48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第九讲</a:t>
            </a:r>
            <a:r>
              <a:rPr lang="en-US" altLang="zh-CN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分类高级方法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1424157" y="3874122"/>
            <a:ext cx="5144509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749914" y="1288966"/>
            <a:ext cx="4195043" cy="4280068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3067A71-CF12-4D7F-A4A7-9DDAF2CED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5381"/>
    </mc:Choice>
    <mc:Fallback xmlns="">
      <p:transition advTm="4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灯片编号占位符 5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6A6A339-D093-4750-97FF-DD821CCF06A9}" type="slidenum">
              <a:rPr lang="zh-CN" altLang="en-US" sz="1400">
                <a:ea typeface="楷体" panose="02010609060101010101" pitchFamily="49" charset="-122"/>
                <a:cs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CN" altLang="en-US" sz="1400">
              <a:ea typeface="楷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分类：高级方法</a:t>
            </a:r>
            <a:endParaRPr b="0" dirty="0"/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2973881" y="1824842"/>
            <a:ext cx="5864225" cy="4471988"/>
            <a:chOff x="1150" y="869"/>
            <a:chExt cx="3410" cy="2812"/>
          </a:xfrm>
        </p:grpSpPr>
        <p:grpSp>
          <p:nvGrpSpPr>
            <p:cNvPr id="22533" name="Group 31"/>
            <p:cNvGrpSpPr>
              <a:grpSpLocks/>
            </p:cNvGrpSpPr>
            <p:nvPr/>
          </p:nvGrpSpPr>
          <p:grpSpPr bwMode="auto">
            <a:xfrm>
              <a:off x="1150" y="869"/>
              <a:ext cx="3408" cy="419"/>
              <a:chOff x="1152" y="1104"/>
              <a:chExt cx="3408" cy="419"/>
            </a:xfrm>
          </p:grpSpPr>
          <p:grpSp>
            <p:nvGrpSpPr>
              <p:cNvPr id="22569" name="Group 3"/>
              <p:cNvGrpSpPr>
                <a:grpSpLocks/>
              </p:cNvGrpSpPr>
              <p:nvPr/>
            </p:nvGrpSpPr>
            <p:grpSpPr bwMode="auto">
              <a:xfrm>
                <a:off x="1152" y="1104"/>
                <a:ext cx="480" cy="419"/>
                <a:chOff x="1110" y="2656"/>
                <a:chExt cx="1549" cy="1351"/>
              </a:xfrm>
            </p:grpSpPr>
            <p:sp>
              <p:nvSpPr>
                <p:cNvPr id="22573" name="AutoShape 4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574" name="AutoShape 5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" name="AutoShape 6">
                  <a:extLst>
                    <a:ext uri="{FF2B5EF4-FFF2-40B4-BE49-F238E27FC236}">
                      <a16:creationId xmlns:a16="http://schemas.microsoft.com/office/drawing/2014/main" id="{18AEEFFA-ED79-4CDB-9FF6-AF441CFAE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6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22570" name="Line 11"/>
              <p:cNvSpPr>
                <a:spLocks noChangeShapeType="1"/>
              </p:cNvSpPr>
              <p:nvPr/>
            </p:nvSpPr>
            <p:spPr bwMode="auto">
              <a:xfrm>
                <a:off x="1536" y="1488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1" name="Text Box 12"/>
              <p:cNvSpPr txBox="1">
                <a:spLocks noChangeArrowheads="1"/>
              </p:cNvSpPr>
              <p:nvPr/>
            </p:nvSpPr>
            <p:spPr bwMode="auto">
              <a:xfrm>
                <a:off x="1680" y="1152"/>
                <a:ext cx="13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贝叶斯信念网络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572" name="Text Box 13"/>
              <p:cNvSpPr txBox="1">
                <a:spLocks noChangeArrowheads="1"/>
              </p:cNvSpPr>
              <p:nvPr/>
            </p:nvSpPr>
            <p:spPr bwMode="gray">
              <a:xfrm>
                <a:off x="1269" y="1166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grpSp>
          <p:nvGrpSpPr>
            <p:cNvPr id="22534" name="Group 32"/>
            <p:cNvGrpSpPr>
              <a:grpSpLocks/>
            </p:cNvGrpSpPr>
            <p:nvPr/>
          </p:nvGrpSpPr>
          <p:grpSpPr bwMode="auto">
            <a:xfrm>
              <a:off x="1152" y="1288"/>
              <a:ext cx="3408" cy="419"/>
              <a:chOff x="1152" y="1680"/>
              <a:chExt cx="3408" cy="419"/>
            </a:xfrm>
          </p:grpSpPr>
          <p:grpSp>
            <p:nvGrpSpPr>
              <p:cNvPr id="22562" name="Group 7"/>
              <p:cNvGrpSpPr>
                <a:grpSpLocks/>
              </p:cNvGrpSpPr>
              <p:nvPr/>
            </p:nvGrpSpPr>
            <p:grpSpPr bwMode="auto">
              <a:xfrm>
                <a:off x="1152" y="1680"/>
                <a:ext cx="480" cy="419"/>
                <a:chOff x="3171" y="2656"/>
                <a:chExt cx="1547" cy="1350"/>
              </a:xfrm>
            </p:grpSpPr>
            <p:sp>
              <p:nvSpPr>
                <p:cNvPr id="22566" name="AutoShape 8"/>
                <p:cNvSpPr>
                  <a:spLocks noChangeArrowheads="1"/>
                </p:cNvSpPr>
                <p:nvPr/>
              </p:nvSpPr>
              <p:spPr bwMode="gray">
                <a:xfrm>
                  <a:off x="3184" y="2679"/>
                  <a:ext cx="1534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567" name="AutoShape 9"/>
                <p:cNvSpPr>
                  <a:spLocks noChangeArrowheads="1"/>
                </p:cNvSpPr>
                <p:nvPr/>
              </p:nvSpPr>
              <p:spPr bwMode="gray">
                <a:xfrm>
                  <a:off x="3171" y="2656"/>
                  <a:ext cx="1534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AutoShape 10">
                  <a:extLst>
                    <a:ext uri="{FF2B5EF4-FFF2-40B4-BE49-F238E27FC236}">
                      <a16:creationId xmlns:a16="http://schemas.microsoft.com/office/drawing/2014/main" id="{8E79BBC9-3C85-4946-AFD7-3CA94915CC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0" y="2734"/>
                  <a:ext cx="1348" cy="1161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22563" name="Line 14"/>
              <p:cNvSpPr>
                <a:spLocks noChangeShapeType="1"/>
              </p:cNvSpPr>
              <p:nvPr/>
            </p:nvSpPr>
            <p:spPr bwMode="auto">
              <a:xfrm>
                <a:off x="1536" y="2064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64" name="Text Box 15"/>
              <p:cNvSpPr txBox="1">
                <a:spLocks noChangeArrowheads="1"/>
              </p:cNvSpPr>
              <p:nvPr/>
            </p:nvSpPr>
            <p:spPr bwMode="auto">
              <a:xfrm>
                <a:off x="1680" y="1728"/>
                <a:ext cx="13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用后向传播分类</a:t>
                </a:r>
                <a:endParaRPr lang="en-US" altLang="zh-CN" sz="2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565" name="Text Box 16"/>
              <p:cNvSpPr txBox="1">
                <a:spLocks noChangeArrowheads="1"/>
              </p:cNvSpPr>
              <p:nvPr/>
            </p:nvSpPr>
            <p:spPr bwMode="gray">
              <a:xfrm>
                <a:off x="1269" y="1742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2</a:t>
                </a:r>
              </a:p>
            </p:txBody>
          </p:sp>
        </p:grpSp>
        <p:grpSp>
          <p:nvGrpSpPr>
            <p:cNvPr id="22535" name="Group 33"/>
            <p:cNvGrpSpPr>
              <a:grpSpLocks/>
            </p:cNvGrpSpPr>
            <p:nvPr/>
          </p:nvGrpSpPr>
          <p:grpSpPr bwMode="auto">
            <a:xfrm>
              <a:off x="1152" y="1685"/>
              <a:ext cx="3408" cy="419"/>
              <a:chOff x="1152" y="2242"/>
              <a:chExt cx="3408" cy="419"/>
            </a:xfrm>
          </p:grpSpPr>
          <p:grpSp>
            <p:nvGrpSpPr>
              <p:cNvPr id="22555" name="Group 17"/>
              <p:cNvGrpSpPr>
                <a:grpSpLocks/>
              </p:cNvGrpSpPr>
              <p:nvPr/>
            </p:nvGrpSpPr>
            <p:grpSpPr bwMode="auto">
              <a:xfrm>
                <a:off x="1152" y="2242"/>
                <a:ext cx="480" cy="419"/>
                <a:chOff x="1110" y="2656"/>
                <a:chExt cx="1549" cy="1351"/>
              </a:xfrm>
            </p:grpSpPr>
            <p:sp>
              <p:nvSpPr>
                <p:cNvPr id="22559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560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AutoShape 20">
                  <a:extLst>
                    <a:ext uri="{FF2B5EF4-FFF2-40B4-BE49-F238E27FC236}">
                      <a16:creationId xmlns:a16="http://schemas.microsoft.com/office/drawing/2014/main" id="{CE10AEE9-E519-43A4-B71A-40986BD2A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5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22556" name="Line 25"/>
              <p:cNvSpPr>
                <a:spLocks noChangeShapeType="1"/>
              </p:cNvSpPr>
              <p:nvPr/>
            </p:nvSpPr>
            <p:spPr bwMode="auto">
              <a:xfrm>
                <a:off x="1536" y="2626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57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100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支持向量机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558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3</a:t>
                </a:r>
              </a:p>
            </p:txBody>
          </p:sp>
        </p:grpSp>
        <p:grpSp>
          <p:nvGrpSpPr>
            <p:cNvPr id="22536" name="Group 34"/>
            <p:cNvGrpSpPr>
              <a:grpSpLocks/>
            </p:cNvGrpSpPr>
            <p:nvPr/>
          </p:nvGrpSpPr>
          <p:grpSpPr bwMode="auto">
            <a:xfrm>
              <a:off x="1152" y="2104"/>
              <a:ext cx="3408" cy="419"/>
              <a:chOff x="1152" y="2818"/>
              <a:chExt cx="3408" cy="419"/>
            </a:xfrm>
          </p:grpSpPr>
          <p:grpSp>
            <p:nvGrpSpPr>
              <p:cNvPr id="22548" name="Group 21"/>
              <p:cNvGrpSpPr>
                <a:grpSpLocks/>
              </p:cNvGrpSpPr>
              <p:nvPr/>
            </p:nvGrpSpPr>
            <p:grpSpPr bwMode="auto">
              <a:xfrm>
                <a:off x="1152" y="2818"/>
                <a:ext cx="480" cy="419"/>
                <a:chOff x="3174" y="2656"/>
                <a:chExt cx="1549" cy="1351"/>
              </a:xfrm>
            </p:grpSpPr>
            <p:sp>
              <p:nvSpPr>
                <p:cNvPr id="22552" name="AutoShape 22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553" name="AutoShape 23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5" name="AutoShape 24">
                  <a:extLst>
                    <a:ext uri="{FF2B5EF4-FFF2-40B4-BE49-F238E27FC236}">
                      <a16:creationId xmlns:a16="http://schemas.microsoft.com/office/drawing/2014/main" id="{21E726DD-9A92-4222-96CB-DE063C0CF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3" y="2736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22549" name="Line 28"/>
              <p:cNvSpPr>
                <a:spLocks noChangeShapeType="1"/>
              </p:cNvSpPr>
              <p:nvPr/>
            </p:nvSpPr>
            <p:spPr bwMode="auto">
              <a:xfrm>
                <a:off x="1536" y="3202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50" name="Text Box 29"/>
              <p:cNvSpPr txBox="1">
                <a:spLocks noChangeArrowheads="1"/>
              </p:cNvSpPr>
              <p:nvPr/>
            </p:nvSpPr>
            <p:spPr bwMode="auto">
              <a:xfrm>
                <a:off x="1680" y="2866"/>
                <a:ext cx="1728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其他方法与其他问题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551" name="Text Box 30"/>
              <p:cNvSpPr txBox="1">
                <a:spLocks noChangeArrowheads="1"/>
              </p:cNvSpPr>
              <p:nvPr/>
            </p:nvSpPr>
            <p:spPr bwMode="gray">
              <a:xfrm>
                <a:off x="1269" y="2880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4</a:t>
                </a:r>
              </a:p>
            </p:txBody>
          </p:sp>
        </p:grpSp>
        <p:grpSp>
          <p:nvGrpSpPr>
            <p:cNvPr id="22537" name="Group 33"/>
            <p:cNvGrpSpPr>
              <a:grpSpLocks/>
            </p:cNvGrpSpPr>
            <p:nvPr/>
          </p:nvGrpSpPr>
          <p:grpSpPr bwMode="auto">
            <a:xfrm>
              <a:off x="1152" y="2512"/>
              <a:ext cx="3408" cy="419"/>
              <a:chOff x="1152" y="2242"/>
              <a:chExt cx="3408" cy="419"/>
            </a:xfrm>
          </p:grpSpPr>
          <p:grpSp>
            <p:nvGrpSpPr>
              <p:cNvPr id="22541" name="Group 17"/>
              <p:cNvGrpSpPr>
                <a:grpSpLocks/>
              </p:cNvGrpSpPr>
              <p:nvPr/>
            </p:nvGrpSpPr>
            <p:grpSpPr bwMode="auto">
              <a:xfrm>
                <a:off x="1152" y="2242"/>
                <a:ext cx="480" cy="419"/>
                <a:chOff x="1110" y="2656"/>
                <a:chExt cx="1549" cy="1351"/>
              </a:xfrm>
            </p:grpSpPr>
            <p:sp>
              <p:nvSpPr>
                <p:cNvPr id="22545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2546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3" name="AutoShape 20">
                  <a:extLst>
                    <a:ext uri="{FF2B5EF4-FFF2-40B4-BE49-F238E27FC236}">
                      <a16:creationId xmlns:a16="http://schemas.microsoft.com/office/drawing/2014/main" id="{F56A1ACA-DA5F-47BB-938C-E6F618603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7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22542" name="Line 25"/>
              <p:cNvSpPr>
                <a:spLocks noChangeShapeType="1"/>
              </p:cNvSpPr>
              <p:nvPr/>
            </p:nvSpPr>
            <p:spPr bwMode="auto">
              <a:xfrm>
                <a:off x="1536" y="2626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43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4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rPr>
                  <a:t>小结</a:t>
                </a:r>
                <a:endParaRPr kumimoji="1" lang="en-US" altLang="zh-CN" sz="2400" b="1"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2544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5</a:t>
                </a:r>
                <a:endParaRPr kumimoji="1" lang="zh-CN" altLang="en-US" sz="2400" b="1">
                  <a:solidFill>
                    <a:schemeClr val="bg1"/>
                  </a:solidFill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22538" name="Group 33"/>
            <p:cNvGrpSpPr>
              <a:grpSpLocks/>
            </p:cNvGrpSpPr>
            <p:nvPr/>
          </p:nvGrpSpPr>
          <p:grpSpPr bwMode="auto">
            <a:xfrm>
              <a:off x="1269" y="3377"/>
              <a:ext cx="518" cy="304"/>
              <a:chOff x="1269" y="2290"/>
              <a:chExt cx="518" cy="304"/>
            </a:xfrm>
          </p:grpSpPr>
          <p:sp>
            <p:nvSpPr>
              <p:cNvPr id="22539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10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endParaRPr kumimoji="1" lang="en-US" altLang="zh-CN" sz="2400" b="1"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22540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7</a:t>
                </a:r>
                <a:endParaRPr kumimoji="1" lang="zh-CN" altLang="en-US" sz="2400" b="1">
                  <a:solidFill>
                    <a:schemeClr val="bg1"/>
                  </a:solidFill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9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B726C5A-8168-4A26-B6D5-8F4C0FF7A54A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5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用后向传播分类</a:t>
            </a:r>
            <a:endParaRPr b="0" dirty="0"/>
          </a:p>
        </p:txBody>
      </p:sp>
      <p:sp>
        <p:nvSpPr>
          <p:cNvPr id="23555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t>背景：后向传播是一种神经网络学习算法</a:t>
            </a:r>
          </a:p>
          <a:p>
            <a:pPr eaLnBrk="1" hangingPunct="1"/>
            <a:r>
              <a:t>最早由心理学家和神学家开创，旨在寻求开发和测试神经的计算模拟</a:t>
            </a:r>
            <a:endParaRPr lang="en-US"/>
          </a:p>
          <a:p>
            <a:pPr eaLnBrk="1" hangingPunct="1"/>
            <a:r>
              <a:t>神经网络：一组连接的输入</a:t>
            </a:r>
            <a:r>
              <a:rPr lang="en-US" altLang="zh-CN"/>
              <a:t>/</a:t>
            </a:r>
            <a:r>
              <a:t>输出单元，其中每个连接都与一个“权重”相关联</a:t>
            </a:r>
          </a:p>
          <a:p>
            <a:pPr eaLnBrk="1" hangingPunct="1"/>
            <a:r>
              <a:t>在学习阶段，通过训练调整神经网络的“权”</a:t>
            </a:r>
            <a:endParaRPr lang="en-US"/>
          </a:p>
          <a:p>
            <a:pPr eaLnBrk="1" hangingPunct="1"/>
            <a:r>
              <a:t> 分类阶段，预测输入元组的正确类标号</a:t>
            </a:r>
            <a:endParaRPr lang="en-US"/>
          </a:p>
          <a:p>
            <a:pPr eaLnBrk="1" hangingPunct="1"/>
            <a:r>
              <a:t>由于单元之间的连接，神经网络学习也称作</a:t>
            </a:r>
            <a:r>
              <a:rPr>
                <a:solidFill>
                  <a:srgbClr val="FF0000"/>
                </a:solidFill>
              </a:rPr>
              <a:t>连接者学习</a:t>
            </a:r>
            <a:r>
              <a:t>（</a:t>
            </a:r>
            <a:r>
              <a:rPr lang="en-US" altLang="zh-CN"/>
              <a:t>connectionist learning</a:t>
            </a:r>
            <a:r>
              <a:t>）</a:t>
            </a: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1525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920"/>
    </mc:Choice>
    <mc:Fallback xmlns="">
      <p:transition advTm="2992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E84A8D5D-A0EF-4B92-95AF-11901AA66D96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5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神经网络作为一个分类器</a:t>
            </a:r>
            <a:endParaRPr b="0" dirty="0"/>
          </a:p>
        </p:txBody>
      </p:sp>
      <p:sp>
        <p:nvSpPr>
          <p:cNvPr id="24579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t>缺点</a:t>
            </a:r>
            <a:endParaRPr lang="en-US"/>
          </a:p>
          <a:p>
            <a:pPr lvl="1" eaLnBrk="1" hangingPunct="1"/>
            <a:r>
              <a:t>需要很长的训练时间</a:t>
            </a:r>
            <a:endParaRPr lang="en-US"/>
          </a:p>
          <a:p>
            <a:pPr lvl="1" eaLnBrk="1" hangingPunct="1"/>
            <a:r>
              <a:t>需要大量参数，靠经验决定，如网络拓扑结构</a:t>
            </a:r>
            <a:endParaRPr lang="en-US"/>
          </a:p>
          <a:p>
            <a:pPr lvl="1" eaLnBrk="1" hangingPunct="1"/>
            <a:r>
              <a:t>可解释性差：很难解释网络中学习的权重和“隐藏单元”的符号含义</a:t>
            </a:r>
            <a:endParaRPr lang="en-US"/>
          </a:p>
          <a:p>
            <a:pPr eaLnBrk="1" hangingPunct="1"/>
            <a:r>
              <a:t>优点</a:t>
            </a:r>
            <a:endParaRPr lang="en-US"/>
          </a:p>
          <a:p>
            <a:pPr lvl="1" eaLnBrk="1" hangingPunct="1"/>
            <a:r>
              <a:t>对噪声数据的高承受能力</a:t>
            </a:r>
            <a:endParaRPr lang="en-US"/>
          </a:p>
          <a:p>
            <a:pPr lvl="1" eaLnBrk="1" hangingPunct="1"/>
            <a:r>
              <a:t>对未经训练的数据的模式分类能力</a:t>
            </a:r>
            <a:endParaRPr lang="en-US"/>
          </a:p>
          <a:p>
            <a:pPr lvl="1" eaLnBrk="1" hangingPunct="1"/>
            <a:r>
              <a:t>非常适合连续值的输入和输出</a:t>
            </a:r>
            <a:endParaRPr lang="en-US"/>
          </a:p>
          <a:p>
            <a:pPr lvl="1" eaLnBrk="1" hangingPunct="1"/>
            <a:r>
              <a:t>成功地用于广泛的现实世界的数据</a:t>
            </a:r>
            <a:endParaRPr lang="en-US"/>
          </a:p>
          <a:p>
            <a:pPr lvl="1" eaLnBrk="1" hangingPunct="1"/>
            <a:r>
              <a:t>可以使用并行技术加快计算过程</a:t>
            </a:r>
            <a:endParaRPr lang="en-US"/>
          </a:p>
          <a:p>
            <a:pPr lvl="1" eaLnBrk="1" hangingPunct="1"/>
            <a:r>
              <a:t>开发了一些从训练过的神经网络提取规则的技术</a:t>
            </a:r>
          </a:p>
          <a:p>
            <a:pPr eaLnBrk="1" hangingPunct="1"/>
            <a:endParaRPr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552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781"/>
    </mc:Choice>
    <mc:Fallback xmlns="">
      <p:transition advTm="5378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神经网络结构</a:t>
            </a:r>
            <a:endParaRPr lang="zh-CN" altLang="en-US" dirty="0"/>
          </a:p>
        </p:txBody>
      </p:sp>
      <p:pic>
        <p:nvPicPr>
          <p:cNvPr id="6" name="Picture 4" descr="http://spacesuityoga.files.wordpress.com/2008/11/brain-763982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3098"/>
            <a:ext cx="2827548" cy="2819400"/>
          </a:xfrm>
          <a:prstGeom prst="rect">
            <a:avLst/>
          </a:prstGeom>
          <a:noFill/>
        </p:spPr>
      </p:pic>
      <p:sp>
        <p:nvSpPr>
          <p:cNvPr id="7" name="Right Arrow 10"/>
          <p:cNvSpPr/>
          <p:nvPr/>
        </p:nvSpPr>
        <p:spPr>
          <a:xfrm>
            <a:off x="2971800" y="2386674"/>
            <a:ext cx="914400" cy="30480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upload.wikimedia.org/wikipedia/commons/thumb/2/28/MultiLayerPerceptron.png/640px-MultiLayerPercept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720297"/>
            <a:ext cx="3962400" cy="1942353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90" y="4184551"/>
            <a:ext cx="3295650" cy="246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://users.tamuk.edu/kfjab02/Biology/AnimalPhysiology/B3408%20Systems/systems%20images/neuron.png.jpg"/>
          <p:cNvPicPr>
            <a:picLocks noChangeAspect="1" noChangeArrowheads="1"/>
          </p:cNvPicPr>
          <p:nvPr/>
        </p:nvPicPr>
        <p:blipFill>
          <a:blip r:embed="rId5" cstate="print"/>
          <a:srcRect r="1250"/>
          <a:stretch>
            <a:fillRect/>
          </a:stretch>
        </p:blipFill>
        <p:spPr bwMode="auto">
          <a:xfrm>
            <a:off x="3951890" y="4108351"/>
            <a:ext cx="4495800" cy="2580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20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神经元（感知器）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24300" y="24003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05100" y="16383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05100" y="21717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705100" y="39243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6"/>
            <a:endCxn id="5" idx="2"/>
          </p:cNvCxnSpPr>
          <p:nvPr/>
        </p:nvCxnSpPr>
        <p:spPr>
          <a:xfrm>
            <a:off x="3009900" y="1790700"/>
            <a:ext cx="914400" cy="9525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5" idx="2"/>
          </p:cNvCxnSpPr>
          <p:nvPr/>
        </p:nvCxnSpPr>
        <p:spPr>
          <a:xfrm>
            <a:off x="3009900" y="2324100"/>
            <a:ext cx="914400" cy="4191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7"/>
            <a:endCxn id="5" idx="2"/>
          </p:cNvCxnSpPr>
          <p:nvPr/>
        </p:nvCxnSpPr>
        <p:spPr>
          <a:xfrm rot="5400000" flipH="1" flipV="1">
            <a:off x="2831914" y="2876552"/>
            <a:ext cx="1225737" cy="95903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4600" y="1219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5500" y="20955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95500" y="3859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x</a:t>
            </a:r>
            <a:r>
              <a:rPr lang="en-US" baseline="-25000" dirty="0" err="1">
                <a:solidFill>
                  <a:srgbClr val="000000"/>
                </a:solidFill>
              </a:rPr>
              <a:t>n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8534" y="17145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9900" y="20955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9900" y="31623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w</a:t>
            </a:r>
            <a:r>
              <a:rPr lang="en-US" baseline="-25000" dirty="0" err="1">
                <a:solidFill>
                  <a:srgbClr val="000000"/>
                </a:solidFill>
              </a:rPr>
              <a:t>n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1700" y="2705100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>
            <a:stCxn id="5" idx="6"/>
            <a:endCxn id="22" idx="2"/>
          </p:cNvCxnSpPr>
          <p:nvPr/>
        </p:nvCxnSpPr>
        <p:spPr>
          <a:xfrm>
            <a:off x="4610100" y="2743200"/>
            <a:ext cx="990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600700" y="2400300"/>
            <a:ext cx="685800" cy="685800"/>
            <a:chOff x="4495800" y="2057400"/>
            <a:chExt cx="685800" cy="685800"/>
          </a:xfrm>
        </p:grpSpPr>
        <p:sp>
          <p:nvSpPr>
            <p:cNvPr id="22" name="Oval 21"/>
            <p:cNvSpPr/>
            <p:nvPr/>
          </p:nvSpPr>
          <p:spPr>
            <a:xfrm>
              <a:off x="4495800" y="2057400"/>
              <a:ext cx="6858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813200" y="2209006"/>
              <a:ext cx="216000" cy="1588"/>
            </a:xfrm>
            <a:prstGeom prst="line">
              <a:avLst/>
            </a:prstGeom>
            <a:ln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609306" y="2399506"/>
              <a:ext cx="381000" cy="1588"/>
            </a:xfrm>
            <a:prstGeom prst="line">
              <a:avLst/>
            </a:prstGeom>
            <a:ln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72000" y="2588418"/>
              <a:ext cx="216000" cy="1588"/>
            </a:xfrm>
            <a:prstGeom prst="line">
              <a:avLst/>
            </a:prstGeom>
            <a:ln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/>
          <p:cNvCxnSpPr>
            <a:stCxn id="22" idx="6"/>
          </p:cNvCxnSpPr>
          <p:nvPr/>
        </p:nvCxnSpPr>
        <p:spPr>
          <a:xfrm>
            <a:off x="6286500" y="2743200"/>
            <a:ext cx="90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rot="5400000">
            <a:off x="3448050" y="2266950"/>
            <a:ext cx="9525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24300" y="187856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19501" y="14097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=1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850556"/>
              </p:ext>
            </p:extLst>
          </p:nvPr>
        </p:nvGraphicFramePr>
        <p:xfrm>
          <a:off x="3848100" y="3162300"/>
          <a:ext cx="965200" cy="74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3" imgW="558558" imgH="431613" progId="Equation.3">
                  <p:embed/>
                </p:oleObj>
              </mc:Choice>
              <mc:Fallback>
                <p:oleObj name="Equation" r:id="rId3" imgW="558558" imgH="431613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3162300"/>
                        <a:ext cx="965200" cy="745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33221"/>
              </p:ext>
            </p:extLst>
          </p:nvPr>
        </p:nvGraphicFramePr>
        <p:xfrm>
          <a:off x="7277101" y="2247900"/>
          <a:ext cx="25177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5" imgW="1497950" imgH="634725" progId="Equation.3">
                  <p:embed/>
                </p:oleObj>
              </mc:Choice>
              <mc:Fallback>
                <p:oleObj name="Equation" r:id="rId5" imgW="1497950" imgH="634725" progId="Equation.3">
                  <p:embed/>
                  <p:pic>
                    <p:nvPicPr>
                      <p:cNvPr id="4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101" y="2247900"/>
                        <a:ext cx="25177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916680"/>
              </p:ext>
            </p:extLst>
          </p:nvPr>
        </p:nvGraphicFramePr>
        <p:xfrm>
          <a:off x="1714500" y="5067300"/>
          <a:ext cx="5891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7" imgW="2946400" imgH="457200" progId="Equation.3">
                  <p:embed/>
                </p:oleObj>
              </mc:Choice>
              <mc:Fallback>
                <p:oleObj name="Equation" r:id="rId7" imgW="2946400" imgH="457200" progId="Equation.3">
                  <p:embed/>
                  <p:pic>
                    <p:nvPicPr>
                      <p:cNvPr id="1157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5067300"/>
                        <a:ext cx="58912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229" name="Picture 517" descr="http://i.stack.imgur.com/zeRTm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25" y="4132593"/>
            <a:ext cx="1959385" cy="18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676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6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http://blog.georgruss.de/wp-content/uploads/2007/11/13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1" y="1143000"/>
            <a:ext cx="7243675" cy="4572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误差与权重关系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8973" y="2754868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Error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47244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51816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endParaRPr lang="en-US" sz="200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08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B8FECD4-B4E5-4CCC-A73E-E479EE0B253C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60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神经元（感知器</a:t>
            </a:r>
            <a:r>
              <a:rPr b="0" dirty="0"/>
              <a:t>）</a:t>
            </a:r>
          </a:p>
        </p:txBody>
      </p:sp>
      <p:sp>
        <p:nvSpPr>
          <p:cNvPr id="25603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/>
            <a:endParaRPr lang="en-US" altLang="zh-CN" dirty="0">
              <a:latin typeface="华文楷体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华文楷体" panose="02010600040101010101" pitchFamily="2" charset="-122"/>
              </a:rPr>
              <a:t>     </a:t>
            </a:r>
            <a:r>
              <a:rPr lang="en-US" altLang="zh-CN" dirty="0" err="1">
                <a:latin typeface="华文楷体" panose="02010600040101010101" pitchFamily="2" charset="-122"/>
              </a:rPr>
              <a:t>n</a:t>
            </a:r>
            <a:r>
              <a:rPr dirty="0" err="1">
                <a:latin typeface="华文楷体" panose="02010600040101010101" pitchFamily="2" charset="-122"/>
              </a:rPr>
              <a:t>维输入向量</a:t>
            </a:r>
            <a:r>
              <a:rPr lang="en-US" altLang="zh-CN" dirty="0" err="1">
                <a:latin typeface="华文楷体" panose="02010600040101010101" pitchFamily="2" charset="-122"/>
              </a:rPr>
              <a:t>x</a:t>
            </a:r>
            <a:r>
              <a:rPr dirty="0" err="1">
                <a:latin typeface="华文楷体" panose="02010600040101010101" pitchFamily="2" charset="-122"/>
              </a:rPr>
              <a:t>通过标量积和非线性函数映射到变量</a:t>
            </a:r>
            <a:r>
              <a:rPr lang="en-US" altLang="zh-CN" dirty="0" err="1">
                <a:latin typeface="华文楷体" panose="02010600040101010101" pitchFamily="2" charset="-122"/>
              </a:rPr>
              <a:t>y</a:t>
            </a:r>
            <a:r>
              <a:rPr lang="en-US" altLang="zh-CN" dirty="0">
                <a:latin typeface="华文楷体" panose="02010600040101010101" pitchFamily="2" charset="-122"/>
              </a:rPr>
              <a:t> </a:t>
            </a:r>
            <a:endParaRPr dirty="0">
              <a:latin typeface="华文楷体" panose="02010600040101010101" pitchFamily="2" charset="-122"/>
            </a:endParaRPr>
          </a:p>
        </p:txBody>
      </p:sp>
      <p:grpSp>
        <p:nvGrpSpPr>
          <p:cNvPr id="25605" name="Group 4100"/>
          <p:cNvGrpSpPr>
            <a:grpSpLocks/>
          </p:cNvGrpSpPr>
          <p:nvPr/>
        </p:nvGrpSpPr>
        <p:grpSpPr bwMode="auto">
          <a:xfrm>
            <a:off x="1982788" y="1371601"/>
            <a:ext cx="7840662" cy="4233863"/>
            <a:chOff x="289" y="864"/>
            <a:chExt cx="4939" cy="2667"/>
          </a:xfrm>
        </p:grpSpPr>
        <p:sp>
          <p:nvSpPr>
            <p:cNvPr id="25609" name="Rectangle 4101"/>
            <p:cNvSpPr>
              <a:spLocks noChangeArrowheads="1"/>
            </p:cNvSpPr>
            <p:nvPr/>
          </p:nvSpPr>
          <p:spPr bwMode="auto">
            <a:xfrm>
              <a:off x="3128" y="882"/>
              <a:ext cx="376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5400" i="1">
                  <a:latin typeface="华文楷体" panose="02010600040101010101" pitchFamily="2" charset="-122"/>
                </a:rPr>
                <a:t>u</a:t>
              </a:r>
              <a:r>
                <a:rPr lang="en-US" altLang="zh-CN" sz="3600" i="1" baseline="-25000">
                  <a:latin typeface="华文楷体" panose="02010600040101010101" pitchFamily="2" charset="-122"/>
                </a:rPr>
                <a:t>j</a:t>
              </a:r>
            </a:p>
          </p:txBody>
        </p:sp>
        <p:sp>
          <p:nvSpPr>
            <p:cNvPr id="25610" name="Rectangle 4102"/>
            <p:cNvSpPr>
              <a:spLocks noChangeArrowheads="1"/>
            </p:cNvSpPr>
            <p:nvPr/>
          </p:nvSpPr>
          <p:spPr bwMode="auto">
            <a:xfrm>
              <a:off x="2869" y="864"/>
              <a:ext cx="233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4400">
                  <a:latin typeface="华文楷体" panose="02010600040101010101" pitchFamily="2" charset="-122"/>
                </a:rPr>
                <a:t>-</a:t>
              </a:r>
            </a:p>
          </p:txBody>
        </p:sp>
        <p:grpSp>
          <p:nvGrpSpPr>
            <p:cNvPr id="25611" name="Group 4103"/>
            <p:cNvGrpSpPr>
              <a:grpSpLocks/>
            </p:cNvGrpSpPr>
            <p:nvPr/>
          </p:nvGrpSpPr>
          <p:grpSpPr bwMode="auto">
            <a:xfrm>
              <a:off x="289" y="946"/>
              <a:ext cx="4939" cy="2585"/>
              <a:chOff x="289" y="946"/>
              <a:chExt cx="4939" cy="2585"/>
            </a:xfrm>
          </p:grpSpPr>
          <p:sp>
            <p:nvSpPr>
              <p:cNvPr id="25612" name="Oval 4104"/>
              <p:cNvSpPr>
                <a:spLocks noChangeArrowheads="1"/>
              </p:cNvSpPr>
              <p:nvPr/>
            </p:nvSpPr>
            <p:spPr bwMode="auto">
              <a:xfrm>
                <a:off x="1217" y="1090"/>
                <a:ext cx="480" cy="1584"/>
              </a:xfrm>
              <a:prstGeom prst="ellipse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5613" name="Oval 4105"/>
              <p:cNvSpPr>
                <a:spLocks noChangeArrowheads="1"/>
              </p:cNvSpPr>
              <p:nvPr/>
            </p:nvSpPr>
            <p:spPr bwMode="auto">
              <a:xfrm>
                <a:off x="393" y="1081"/>
                <a:ext cx="478" cy="1582"/>
              </a:xfrm>
              <a:prstGeom prst="ellipse">
                <a:avLst/>
              </a:prstGeom>
              <a:solidFill>
                <a:srgbClr val="66FFFF"/>
              </a:solidFill>
              <a:ln w="12700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5614" name="Line 4106"/>
              <p:cNvSpPr>
                <a:spLocks noChangeShapeType="1"/>
              </p:cNvSpPr>
              <p:nvPr/>
            </p:nvSpPr>
            <p:spPr bwMode="auto">
              <a:xfrm>
                <a:off x="2698" y="1895"/>
                <a:ext cx="68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Rectangle 4107"/>
              <p:cNvSpPr>
                <a:spLocks noChangeArrowheads="1"/>
              </p:cNvSpPr>
              <p:nvPr/>
            </p:nvSpPr>
            <p:spPr bwMode="auto">
              <a:xfrm>
                <a:off x="3365" y="1653"/>
                <a:ext cx="515" cy="488"/>
              </a:xfrm>
              <a:prstGeom prst="rect">
                <a:avLst/>
              </a:prstGeom>
              <a:solidFill>
                <a:srgbClr val="00FF99"/>
              </a:solidFill>
              <a:ln w="12700">
                <a:solidFill>
                  <a:srgbClr val="00FF99"/>
                </a:solidFill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4400" i="1">
                    <a:latin typeface="华文楷体" panose="02010600040101010101" pitchFamily="2" charset="-122"/>
                  </a:rPr>
                  <a:t>f</a:t>
                </a:r>
              </a:p>
            </p:txBody>
          </p:sp>
          <p:sp>
            <p:nvSpPr>
              <p:cNvPr id="25616" name="Line 4108"/>
              <p:cNvSpPr>
                <a:spLocks noChangeShapeType="1"/>
              </p:cNvSpPr>
              <p:nvPr/>
            </p:nvSpPr>
            <p:spPr bwMode="auto">
              <a:xfrm>
                <a:off x="3888" y="1905"/>
                <a:ext cx="9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Rectangle 4109"/>
              <p:cNvSpPr>
                <a:spLocks noChangeArrowheads="1"/>
              </p:cNvSpPr>
              <p:nvPr/>
            </p:nvSpPr>
            <p:spPr bwMode="auto">
              <a:xfrm>
                <a:off x="1982" y="2786"/>
                <a:ext cx="723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>
                    <a:latin typeface="华文楷体" panose="02010600040101010101" pitchFamily="2" charset="-122"/>
                  </a:rPr>
                  <a:t>权重和</a:t>
                </a:r>
                <a:endParaRPr lang="en-US" altLang="zh-CN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5618" name="Rectangle 4110"/>
              <p:cNvSpPr>
                <a:spLocks noChangeArrowheads="1"/>
              </p:cNvSpPr>
              <p:nvPr/>
            </p:nvSpPr>
            <p:spPr bwMode="auto">
              <a:xfrm>
                <a:off x="289" y="2745"/>
                <a:ext cx="521" cy="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>
                    <a:latin typeface="华文楷体" panose="02010600040101010101" pitchFamily="2" charset="-122"/>
                  </a:rPr>
                  <a:t>输入</a:t>
                </a:r>
                <a:endParaRPr lang="en-US" altLang="zh-CN">
                  <a:latin typeface="华文楷体" panose="0201060004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>
                    <a:latin typeface="华文楷体" panose="02010600040101010101" pitchFamily="2" charset="-122"/>
                  </a:rPr>
                  <a:t>向量</a:t>
                </a:r>
                <a:endParaRPr lang="en-US" altLang="zh-CN">
                  <a:latin typeface="华文楷体" panose="0201060004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>
                    <a:latin typeface="华文楷体" panose="02010600040101010101" pitchFamily="2" charset="-122"/>
                  </a:rPr>
                  <a:t>X</a:t>
                </a:r>
              </a:p>
            </p:txBody>
          </p:sp>
          <p:sp>
            <p:nvSpPr>
              <p:cNvPr id="25619" name="Rectangle 4111"/>
              <p:cNvSpPr>
                <a:spLocks noChangeArrowheads="1"/>
              </p:cNvSpPr>
              <p:nvPr/>
            </p:nvSpPr>
            <p:spPr bwMode="auto">
              <a:xfrm>
                <a:off x="4587" y="2027"/>
                <a:ext cx="64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>
                    <a:latin typeface="华文楷体" panose="02010600040101010101" pitchFamily="2" charset="-122"/>
                  </a:rPr>
                  <a:t>输出</a:t>
                </a:r>
                <a:r>
                  <a:rPr lang="en-US" altLang="zh-CN" sz="2400">
                    <a:latin typeface="华文楷体" panose="02010600040101010101" pitchFamily="2" charset="-122"/>
                  </a:rPr>
                  <a:t> </a:t>
                </a:r>
                <a:r>
                  <a:rPr lang="en-US" altLang="zh-CN" sz="2400" i="1">
                    <a:latin typeface="华文楷体" panose="02010600040101010101" pitchFamily="2" charset="-122"/>
                  </a:rPr>
                  <a:t>y</a:t>
                </a:r>
              </a:p>
            </p:txBody>
          </p:sp>
          <p:sp>
            <p:nvSpPr>
              <p:cNvPr id="25620" name="Rectangle 4112"/>
              <p:cNvSpPr>
                <a:spLocks noChangeArrowheads="1"/>
              </p:cNvSpPr>
              <p:nvPr/>
            </p:nvSpPr>
            <p:spPr bwMode="auto">
              <a:xfrm>
                <a:off x="3119" y="2835"/>
                <a:ext cx="925" cy="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>
                    <a:latin typeface="华文楷体" panose="02010600040101010101" pitchFamily="2" charset="-122"/>
                  </a:rPr>
                  <a:t>激励函数</a:t>
                </a:r>
                <a:endParaRPr lang="en-US" altLang="zh-CN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5621" name="Oval 4113"/>
              <p:cNvSpPr>
                <a:spLocks noChangeArrowheads="1"/>
              </p:cNvSpPr>
              <p:nvPr/>
            </p:nvSpPr>
            <p:spPr bwMode="auto">
              <a:xfrm>
                <a:off x="2755" y="946"/>
                <a:ext cx="401" cy="402"/>
              </a:xfrm>
              <a:prstGeom prst="ellipse">
                <a:avLst/>
              </a:prstGeom>
              <a:solidFill>
                <a:srgbClr val="00FF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zh-CN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5622" name="Line 4114"/>
              <p:cNvSpPr>
                <a:spLocks noChangeShapeType="1"/>
              </p:cNvSpPr>
              <p:nvPr/>
            </p:nvSpPr>
            <p:spPr bwMode="auto">
              <a:xfrm>
                <a:off x="2955" y="1350"/>
                <a:ext cx="0" cy="56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3" name="Rectangle 4115"/>
              <p:cNvSpPr>
                <a:spLocks noChangeArrowheads="1"/>
              </p:cNvSpPr>
              <p:nvPr/>
            </p:nvSpPr>
            <p:spPr bwMode="auto">
              <a:xfrm>
                <a:off x="1189" y="2745"/>
                <a:ext cx="521" cy="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>
                    <a:latin typeface="华文楷体" panose="02010600040101010101" pitchFamily="2" charset="-122"/>
                  </a:rPr>
                  <a:t>权重</a:t>
                </a:r>
                <a:endParaRPr lang="en-US" altLang="zh-CN">
                  <a:latin typeface="华文楷体" panose="0201060004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>
                    <a:latin typeface="华文楷体" panose="02010600040101010101" pitchFamily="2" charset="-122"/>
                  </a:rPr>
                  <a:t>向量</a:t>
                </a:r>
                <a:endParaRPr lang="en-US" altLang="zh-CN">
                  <a:latin typeface="华文楷体" panose="0201060004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>
                    <a:latin typeface="华文楷体" panose="02010600040101010101" pitchFamily="2" charset="-122"/>
                  </a:rPr>
                  <a:t>W</a:t>
                </a:r>
              </a:p>
            </p:txBody>
          </p:sp>
          <p:sp>
            <p:nvSpPr>
              <p:cNvPr id="25624" name="Freeform 4116"/>
              <p:cNvSpPr>
                <a:spLocks/>
              </p:cNvSpPr>
              <p:nvPr/>
            </p:nvSpPr>
            <p:spPr bwMode="auto">
              <a:xfrm>
                <a:off x="2101" y="1271"/>
                <a:ext cx="568" cy="1220"/>
              </a:xfrm>
              <a:custGeom>
                <a:avLst/>
                <a:gdLst>
                  <a:gd name="T0" fmla="*/ 0 w 568"/>
                  <a:gd name="T1" fmla="*/ 0 h 1220"/>
                  <a:gd name="T2" fmla="*/ 0 w 568"/>
                  <a:gd name="T3" fmla="*/ 1219 h 1220"/>
                  <a:gd name="T4" fmla="*/ 254 w 568"/>
                  <a:gd name="T5" fmla="*/ 1219 h 1220"/>
                  <a:gd name="T6" fmla="*/ 567 w 568"/>
                  <a:gd name="T7" fmla="*/ 632 h 1220"/>
                  <a:gd name="T8" fmla="*/ 254 w 568"/>
                  <a:gd name="T9" fmla="*/ 14 h 1220"/>
                  <a:gd name="T10" fmla="*/ 0 w 568"/>
                  <a:gd name="T11" fmla="*/ 0 h 12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8"/>
                  <a:gd name="T19" fmla="*/ 0 h 1220"/>
                  <a:gd name="T20" fmla="*/ 568 w 568"/>
                  <a:gd name="T21" fmla="*/ 1220 h 12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8" h="1220">
                    <a:moveTo>
                      <a:pt x="0" y="0"/>
                    </a:moveTo>
                    <a:lnTo>
                      <a:pt x="0" y="1219"/>
                    </a:lnTo>
                    <a:lnTo>
                      <a:pt x="254" y="1219"/>
                    </a:lnTo>
                    <a:lnTo>
                      <a:pt x="567" y="632"/>
                    </a:lnTo>
                    <a:lnTo>
                      <a:pt x="254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CC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25" name="Rectangle 4117"/>
              <p:cNvSpPr>
                <a:spLocks noChangeArrowheads="1"/>
              </p:cNvSpPr>
              <p:nvPr/>
            </p:nvSpPr>
            <p:spPr bwMode="auto">
              <a:xfrm>
                <a:off x="2153" y="1667"/>
                <a:ext cx="235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3600">
                    <a:latin typeface="华文楷体" panose="02010600040101010101" pitchFamily="2" charset="-122"/>
                  </a:rPr>
                  <a:t>å</a:t>
                </a:r>
              </a:p>
            </p:txBody>
          </p:sp>
          <p:sp>
            <p:nvSpPr>
              <p:cNvPr id="25626" name="Line 4118"/>
              <p:cNvSpPr>
                <a:spLocks noChangeShapeType="1"/>
              </p:cNvSpPr>
              <p:nvPr/>
            </p:nvSpPr>
            <p:spPr bwMode="auto">
              <a:xfrm>
                <a:off x="1680" y="1406"/>
                <a:ext cx="43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Rectangle 4119"/>
              <p:cNvSpPr>
                <a:spLocks noChangeArrowheads="1"/>
              </p:cNvSpPr>
              <p:nvPr/>
            </p:nvSpPr>
            <p:spPr bwMode="auto">
              <a:xfrm>
                <a:off x="1314" y="1259"/>
                <a:ext cx="30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latin typeface="华文楷体" panose="02010600040101010101" pitchFamily="2" charset="-122"/>
                  </a:rPr>
                  <a:t>w</a:t>
                </a:r>
                <a:r>
                  <a:rPr lang="en-US" altLang="zh-CN" sz="2400" i="1" baseline="-25000">
                    <a:latin typeface="华文楷体" panose="02010600040101010101" pitchFamily="2" charset="-122"/>
                  </a:rPr>
                  <a:t>0</a:t>
                </a:r>
              </a:p>
            </p:txBody>
          </p:sp>
          <p:sp>
            <p:nvSpPr>
              <p:cNvPr id="25628" name="Line 4120"/>
              <p:cNvSpPr>
                <a:spLocks noChangeShapeType="1"/>
              </p:cNvSpPr>
              <p:nvPr/>
            </p:nvSpPr>
            <p:spPr bwMode="auto">
              <a:xfrm>
                <a:off x="854" y="1406"/>
                <a:ext cx="43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4121"/>
              <p:cNvSpPr>
                <a:spLocks noChangeShapeType="1"/>
              </p:cNvSpPr>
              <p:nvPr/>
            </p:nvSpPr>
            <p:spPr bwMode="auto">
              <a:xfrm>
                <a:off x="1671" y="1762"/>
                <a:ext cx="43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0" name="Rectangle 4122"/>
              <p:cNvSpPr>
                <a:spLocks noChangeArrowheads="1"/>
              </p:cNvSpPr>
              <p:nvPr/>
            </p:nvSpPr>
            <p:spPr bwMode="auto">
              <a:xfrm>
                <a:off x="1305" y="1615"/>
                <a:ext cx="30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latin typeface="华文楷体" panose="02010600040101010101" pitchFamily="2" charset="-122"/>
                  </a:rPr>
                  <a:t>w</a:t>
                </a:r>
                <a:r>
                  <a:rPr lang="en-US" altLang="zh-CN" sz="2400" i="1" baseline="-25000">
                    <a:latin typeface="华文楷体" panose="02010600040101010101" pitchFamily="2" charset="-122"/>
                  </a:rPr>
                  <a:t>1</a:t>
                </a:r>
              </a:p>
            </p:txBody>
          </p:sp>
          <p:sp>
            <p:nvSpPr>
              <p:cNvPr id="25631" name="Line 4123"/>
              <p:cNvSpPr>
                <a:spLocks noChangeShapeType="1"/>
              </p:cNvSpPr>
              <p:nvPr/>
            </p:nvSpPr>
            <p:spPr bwMode="auto">
              <a:xfrm>
                <a:off x="845" y="1762"/>
                <a:ext cx="43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2" name="Line 4124"/>
              <p:cNvSpPr>
                <a:spLocks noChangeShapeType="1"/>
              </p:cNvSpPr>
              <p:nvPr/>
            </p:nvSpPr>
            <p:spPr bwMode="auto">
              <a:xfrm>
                <a:off x="1670" y="2346"/>
                <a:ext cx="43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3" name="Rectangle 4125"/>
              <p:cNvSpPr>
                <a:spLocks noChangeArrowheads="1"/>
              </p:cNvSpPr>
              <p:nvPr/>
            </p:nvSpPr>
            <p:spPr bwMode="auto">
              <a:xfrm>
                <a:off x="1304" y="2199"/>
                <a:ext cx="31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latin typeface="华文楷体" panose="02010600040101010101" pitchFamily="2" charset="-122"/>
                  </a:rPr>
                  <a:t>w</a:t>
                </a:r>
                <a:r>
                  <a:rPr lang="en-US" altLang="zh-CN" sz="2400" i="1" baseline="-25000">
                    <a:latin typeface="华文楷体" panose="02010600040101010101" pitchFamily="2" charset="-122"/>
                  </a:rPr>
                  <a:t>n</a:t>
                </a:r>
              </a:p>
            </p:txBody>
          </p:sp>
          <p:sp>
            <p:nvSpPr>
              <p:cNvPr id="25634" name="Line 4126"/>
              <p:cNvSpPr>
                <a:spLocks noChangeShapeType="1"/>
              </p:cNvSpPr>
              <p:nvPr/>
            </p:nvSpPr>
            <p:spPr bwMode="auto">
              <a:xfrm>
                <a:off x="844" y="2346"/>
                <a:ext cx="43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5" name="Rectangle 4127"/>
              <p:cNvSpPr>
                <a:spLocks noChangeArrowheads="1"/>
              </p:cNvSpPr>
              <p:nvPr/>
            </p:nvSpPr>
            <p:spPr bwMode="auto">
              <a:xfrm>
                <a:off x="471" y="1231"/>
                <a:ext cx="26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latin typeface="华文楷体" panose="02010600040101010101" pitchFamily="2" charset="-122"/>
                  </a:rPr>
                  <a:t>x</a:t>
                </a:r>
                <a:r>
                  <a:rPr lang="en-US" altLang="zh-CN" sz="2400" i="1" baseline="-25000">
                    <a:latin typeface="华文楷体" panose="02010600040101010101" pitchFamily="2" charset="-122"/>
                  </a:rPr>
                  <a:t>0</a:t>
                </a:r>
              </a:p>
            </p:txBody>
          </p:sp>
          <p:sp>
            <p:nvSpPr>
              <p:cNvPr id="25636" name="Rectangle 4128"/>
              <p:cNvSpPr>
                <a:spLocks noChangeArrowheads="1"/>
              </p:cNvSpPr>
              <p:nvPr/>
            </p:nvSpPr>
            <p:spPr bwMode="auto">
              <a:xfrm>
                <a:off x="490" y="1606"/>
                <a:ext cx="26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latin typeface="华文楷体" panose="02010600040101010101" pitchFamily="2" charset="-122"/>
                  </a:rPr>
                  <a:t>x</a:t>
                </a:r>
                <a:r>
                  <a:rPr lang="en-US" altLang="zh-CN" sz="2400" i="1" baseline="-25000">
                    <a:latin typeface="华文楷体" panose="02010600040101010101" pitchFamily="2" charset="-122"/>
                  </a:rPr>
                  <a:t>1</a:t>
                </a:r>
              </a:p>
            </p:txBody>
          </p:sp>
          <p:sp>
            <p:nvSpPr>
              <p:cNvPr id="25637" name="Rectangle 4129"/>
              <p:cNvSpPr>
                <a:spLocks noChangeArrowheads="1"/>
              </p:cNvSpPr>
              <p:nvPr/>
            </p:nvSpPr>
            <p:spPr bwMode="auto">
              <a:xfrm>
                <a:off x="509" y="2163"/>
                <a:ext cx="27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 i="1">
                    <a:latin typeface="华文楷体" panose="02010600040101010101" pitchFamily="2" charset="-122"/>
                  </a:rPr>
                  <a:t>x</a:t>
                </a:r>
                <a:r>
                  <a:rPr lang="en-US" altLang="zh-CN" sz="2400" i="1" baseline="-25000">
                    <a:latin typeface="华文楷体" panose="02010600040101010101" pitchFamily="2" charset="-122"/>
                  </a:rPr>
                  <a:t>n</a:t>
                </a:r>
              </a:p>
            </p:txBody>
          </p:sp>
        </p:grpSp>
      </p:grpSp>
      <p:graphicFrame>
        <p:nvGraphicFramePr>
          <p:cNvPr id="25606" name="Object 4134"/>
          <p:cNvGraphicFramePr>
            <a:graphicFrameLocks noChangeAspect="1"/>
          </p:cNvGraphicFramePr>
          <p:nvPr/>
        </p:nvGraphicFramePr>
        <p:xfrm>
          <a:off x="7239000" y="1071564"/>
          <a:ext cx="213995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" name="Equation" r:id="rId3" imgW="1002865" imgH="583947" progId="Equation.3">
                  <p:embed/>
                </p:oleObj>
              </mc:Choice>
              <mc:Fallback>
                <p:oleObj name="Equation" r:id="rId3" imgW="1002865" imgH="583947" progId="Equation.3">
                  <p:embed/>
                  <p:pic>
                    <p:nvPicPr>
                      <p:cNvPr id="25606" name="Object 4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071564"/>
                        <a:ext cx="213995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图片 39" descr="http://hiphotos.baidu.com/pennyliang/pic/item/24875754025a4e55574e006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429000"/>
            <a:ext cx="158115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42639"/>
              </p:ext>
            </p:extLst>
          </p:nvPr>
        </p:nvGraphicFramePr>
        <p:xfrm>
          <a:off x="5860700" y="5291938"/>
          <a:ext cx="40481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" name="Equation" r:id="rId6" imgW="1295400" imgH="228600" progId="Equation.3">
                  <p:embed/>
                </p:oleObj>
              </mc:Choice>
              <mc:Fallback>
                <p:oleObj name="Equation" r:id="rId6" imgW="1295400" imgH="228600" progId="Equation.3">
                  <p:embed/>
                  <p:pic>
                    <p:nvPicPr>
                      <p:cNvPr id="2560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0700" y="5291938"/>
                        <a:ext cx="40481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55648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7600"/>
    </mc:Choice>
    <mc:Fallback xmlns="">
      <p:transition advTm="976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5D06B6E-6369-481A-8908-01D39B699421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62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多层前馈神经网络</a:t>
            </a:r>
            <a:endParaRPr b="0" dirty="0"/>
          </a:p>
        </p:txBody>
      </p:sp>
      <p:sp>
        <p:nvSpPr>
          <p:cNvPr id="26628" name="Rectangle 32"/>
          <p:cNvSpPr>
            <a:spLocks noChangeArrowheads="1"/>
          </p:cNvSpPr>
          <p:nvPr/>
        </p:nvSpPr>
        <p:spPr bwMode="auto">
          <a:xfrm>
            <a:off x="2076451" y="2343151"/>
            <a:ext cx="1109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</a:rPr>
              <a:t>输出层</a:t>
            </a:r>
            <a:endParaRPr lang="en-US" altLang="zh-CN" sz="2400">
              <a:latin typeface="华文楷体" panose="02010600040101010101" pitchFamily="2" charset="-122"/>
            </a:endParaRPr>
          </a:p>
        </p:txBody>
      </p:sp>
      <p:sp>
        <p:nvSpPr>
          <p:cNvPr id="26629" name="Rectangle 33"/>
          <p:cNvSpPr>
            <a:spLocks noChangeArrowheads="1"/>
          </p:cNvSpPr>
          <p:nvPr/>
        </p:nvSpPr>
        <p:spPr bwMode="auto">
          <a:xfrm>
            <a:off x="2041526" y="5019676"/>
            <a:ext cx="1114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</a:rPr>
              <a:t>输入层</a:t>
            </a:r>
            <a:endParaRPr lang="en-US" altLang="zh-CN" sz="2400">
              <a:latin typeface="华文楷体" panose="02010600040101010101" pitchFamily="2" charset="-122"/>
            </a:endParaRPr>
          </a:p>
        </p:txBody>
      </p:sp>
      <p:sp>
        <p:nvSpPr>
          <p:cNvPr id="26630" name="Rectangle 34"/>
          <p:cNvSpPr>
            <a:spLocks noChangeArrowheads="1"/>
          </p:cNvSpPr>
          <p:nvPr/>
        </p:nvSpPr>
        <p:spPr bwMode="auto">
          <a:xfrm>
            <a:off x="2024063" y="3786188"/>
            <a:ext cx="1109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</a:rPr>
              <a:t>隐藏层</a:t>
            </a:r>
            <a:endParaRPr lang="en-US" altLang="zh-CN" sz="2400">
              <a:latin typeface="华文楷体" panose="02010600040101010101" pitchFamily="2" charset="-122"/>
            </a:endParaRPr>
          </a:p>
        </p:txBody>
      </p:sp>
      <p:sp>
        <p:nvSpPr>
          <p:cNvPr id="26631" name="Rectangle 35"/>
          <p:cNvSpPr>
            <a:spLocks noChangeArrowheads="1"/>
          </p:cNvSpPr>
          <p:nvPr/>
        </p:nvSpPr>
        <p:spPr bwMode="auto">
          <a:xfrm>
            <a:off x="1962150" y="1428751"/>
            <a:ext cx="141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</a:rPr>
              <a:t>输出向量</a:t>
            </a:r>
            <a:endParaRPr lang="en-US" altLang="zh-CN" sz="2400">
              <a:latin typeface="华文楷体" panose="02010600040101010101" pitchFamily="2" charset="-122"/>
            </a:endParaRPr>
          </a:p>
        </p:txBody>
      </p:sp>
      <p:sp>
        <p:nvSpPr>
          <p:cNvPr id="26632" name="Rectangle 36"/>
          <p:cNvSpPr>
            <a:spLocks noChangeArrowheads="1"/>
          </p:cNvSpPr>
          <p:nvPr/>
        </p:nvSpPr>
        <p:spPr bwMode="auto">
          <a:xfrm>
            <a:off x="1978025" y="5905501"/>
            <a:ext cx="1938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</a:rPr>
              <a:t>输入向量：</a:t>
            </a:r>
            <a:r>
              <a:rPr lang="en-US" altLang="zh-CN" sz="2400">
                <a:latin typeface="华文楷体" panose="02010600040101010101" pitchFamily="2" charset="-122"/>
              </a:rPr>
              <a:t>X</a:t>
            </a:r>
          </a:p>
        </p:txBody>
      </p:sp>
      <p:grpSp>
        <p:nvGrpSpPr>
          <p:cNvPr id="26633" name="组合 45"/>
          <p:cNvGrpSpPr>
            <a:grpSpLocks/>
          </p:cNvGrpSpPr>
          <p:nvPr/>
        </p:nvGrpSpPr>
        <p:grpSpPr bwMode="auto">
          <a:xfrm>
            <a:off x="3524250" y="1530350"/>
            <a:ext cx="4051300" cy="4948238"/>
            <a:chOff x="2000232" y="1530350"/>
            <a:chExt cx="4051320" cy="4948238"/>
          </a:xfrm>
        </p:grpSpPr>
        <p:grpSp>
          <p:nvGrpSpPr>
            <p:cNvPr id="26640" name="Group 3"/>
            <p:cNvGrpSpPr>
              <a:grpSpLocks/>
            </p:cNvGrpSpPr>
            <p:nvPr/>
          </p:nvGrpSpPr>
          <p:grpSpPr bwMode="auto">
            <a:xfrm>
              <a:off x="2000232" y="1530350"/>
              <a:ext cx="3409950" cy="4948238"/>
              <a:chOff x="1536" y="1072"/>
              <a:chExt cx="2148" cy="3117"/>
            </a:xfrm>
          </p:grpSpPr>
          <p:sp>
            <p:nvSpPr>
              <p:cNvPr id="26643" name="Oval 4"/>
              <p:cNvSpPr>
                <a:spLocks noChangeArrowheads="1"/>
              </p:cNvSpPr>
              <p:nvPr/>
            </p:nvSpPr>
            <p:spPr bwMode="auto">
              <a:xfrm>
                <a:off x="1730" y="1625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44" name="Oval 5"/>
              <p:cNvSpPr>
                <a:spLocks noChangeArrowheads="1"/>
              </p:cNvSpPr>
              <p:nvPr/>
            </p:nvSpPr>
            <p:spPr bwMode="auto">
              <a:xfrm>
                <a:off x="2430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45" name="Oval 6"/>
              <p:cNvSpPr>
                <a:spLocks noChangeArrowheads="1"/>
              </p:cNvSpPr>
              <p:nvPr/>
            </p:nvSpPr>
            <p:spPr bwMode="auto">
              <a:xfrm>
                <a:off x="3094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46" name="Oval 7"/>
              <p:cNvSpPr>
                <a:spLocks noChangeArrowheads="1"/>
              </p:cNvSpPr>
              <p:nvPr/>
            </p:nvSpPr>
            <p:spPr bwMode="auto">
              <a:xfrm>
                <a:off x="2449" y="2432"/>
                <a:ext cx="339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47" name="Oval 8"/>
              <p:cNvSpPr>
                <a:spLocks noChangeArrowheads="1"/>
              </p:cNvSpPr>
              <p:nvPr/>
            </p:nvSpPr>
            <p:spPr bwMode="auto">
              <a:xfrm>
                <a:off x="3344" y="2432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48" name="Oval 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49" name="Oval 10"/>
              <p:cNvSpPr>
                <a:spLocks noChangeArrowheads="1"/>
              </p:cNvSpPr>
              <p:nvPr/>
            </p:nvSpPr>
            <p:spPr bwMode="auto">
              <a:xfrm>
                <a:off x="2055" y="3288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50" name="Oval 11"/>
              <p:cNvSpPr>
                <a:spLocks noChangeArrowheads="1"/>
              </p:cNvSpPr>
              <p:nvPr/>
            </p:nvSpPr>
            <p:spPr bwMode="auto">
              <a:xfrm>
                <a:off x="2897" y="3269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6651" name="Line 12"/>
              <p:cNvSpPr>
                <a:spLocks noChangeShapeType="1"/>
              </p:cNvSpPr>
              <p:nvPr/>
            </p:nvSpPr>
            <p:spPr bwMode="auto">
              <a:xfrm flipH="1" flipV="1">
                <a:off x="1768" y="2781"/>
                <a:ext cx="320" cy="5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2" name="Line 13"/>
              <p:cNvSpPr>
                <a:spLocks noChangeShapeType="1"/>
              </p:cNvSpPr>
              <p:nvPr/>
            </p:nvSpPr>
            <p:spPr bwMode="auto">
              <a:xfrm flipV="1">
                <a:off x="2217" y="2732"/>
                <a:ext cx="303" cy="5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3" name="Line 14"/>
              <p:cNvSpPr>
                <a:spLocks noChangeShapeType="1"/>
              </p:cNvSpPr>
              <p:nvPr/>
            </p:nvSpPr>
            <p:spPr bwMode="auto">
              <a:xfrm flipV="1">
                <a:off x="2358" y="2715"/>
                <a:ext cx="1022" cy="6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4" name="Line 15"/>
              <p:cNvSpPr>
                <a:spLocks noChangeShapeType="1"/>
              </p:cNvSpPr>
              <p:nvPr/>
            </p:nvSpPr>
            <p:spPr bwMode="auto">
              <a:xfrm flipH="1" flipV="1">
                <a:off x="1875" y="2714"/>
                <a:ext cx="1020" cy="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5" name="Line 16"/>
              <p:cNvSpPr>
                <a:spLocks noChangeShapeType="1"/>
              </p:cNvSpPr>
              <p:nvPr/>
            </p:nvSpPr>
            <p:spPr bwMode="auto">
              <a:xfrm flipH="1" flipV="1">
                <a:off x="2735" y="2765"/>
                <a:ext cx="322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6" name="Line 17"/>
              <p:cNvSpPr>
                <a:spLocks noChangeShapeType="1"/>
              </p:cNvSpPr>
              <p:nvPr/>
            </p:nvSpPr>
            <p:spPr bwMode="auto">
              <a:xfrm flipV="1">
                <a:off x="3219" y="2799"/>
                <a:ext cx="28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7" name="Line 18"/>
              <p:cNvSpPr>
                <a:spLocks noChangeShapeType="1"/>
              </p:cNvSpPr>
              <p:nvPr/>
            </p:nvSpPr>
            <p:spPr bwMode="auto">
              <a:xfrm flipV="1">
                <a:off x="1606" y="1943"/>
                <a:ext cx="268" cy="5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8" name="Line 19"/>
              <p:cNvSpPr>
                <a:spLocks noChangeShapeType="1"/>
              </p:cNvSpPr>
              <p:nvPr/>
            </p:nvSpPr>
            <p:spPr bwMode="auto">
              <a:xfrm flipV="1">
                <a:off x="1767" y="1940"/>
                <a:ext cx="78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9" name="Line 20"/>
              <p:cNvSpPr>
                <a:spLocks noChangeShapeType="1"/>
              </p:cNvSpPr>
              <p:nvPr/>
            </p:nvSpPr>
            <p:spPr bwMode="auto">
              <a:xfrm flipV="1">
                <a:off x="1858" y="1959"/>
                <a:ext cx="1380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0" name="Line 21"/>
              <p:cNvSpPr>
                <a:spLocks noChangeShapeType="1"/>
              </p:cNvSpPr>
              <p:nvPr/>
            </p:nvSpPr>
            <p:spPr bwMode="auto">
              <a:xfrm flipH="1" flipV="1">
                <a:off x="2017" y="1905"/>
                <a:ext cx="1342" cy="5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1" name="Line 22"/>
              <p:cNvSpPr>
                <a:spLocks noChangeShapeType="1"/>
              </p:cNvSpPr>
              <p:nvPr/>
            </p:nvSpPr>
            <p:spPr bwMode="auto">
              <a:xfrm flipH="1" flipV="1">
                <a:off x="3341" y="1940"/>
                <a:ext cx="19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2" name="Line 23"/>
              <p:cNvSpPr>
                <a:spLocks noChangeShapeType="1"/>
              </p:cNvSpPr>
              <p:nvPr/>
            </p:nvSpPr>
            <p:spPr bwMode="auto">
              <a:xfrm flipH="1" flipV="1">
                <a:off x="2679" y="1990"/>
                <a:ext cx="734" cy="4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3" name="Line 24"/>
              <p:cNvSpPr>
                <a:spLocks noChangeShapeType="1"/>
              </p:cNvSpPr>
              <p:nvPr/>
            </p:nvSpPr>
            <p:spPr bwMode="auto">
              <a:xfrm flipH="1" flipV="1">
                <a:off x="1965" y="1960"/>
                <a:ext cx="53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4" name="Line 25"/>
              <p:cNvSpPr>
                <a:spLocks noChangeShapeType="1"/>
              </p:cNvSpPr>
              <p:nvPr/>
            </p:nvSpPr>
            <p:spPr bwMode="auto">
              <a:xfrm flipV="1">
                <a:off x="2610" y="1977"/>
                <a:ext cx="0" cy="4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5" name="Line 26"/>
              <p:cNvSpPr>
                <a:spLocks noChangeShapeType="1"/>
              </p:cNvSpPr>
              <p:nvPr/>
            </p:nvSpPr>
            <p:spPr bwMode="auto">
              <a:xfrm flipV="1">
                <a:off x="2736" y="2011"/>
                <a:ext cx="501" cy="4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6" name="Line 27"/>
              <p:cNvSpPr>
                <a:spLocks noChangeShapeType="1"/>
              </p:cNvSpPr>
              <p:nvPr/>
            </p:nvSpPr>
            <p:spPr bwMode="auto">
              <a:xfrm flipV="1">
                <a:off x="2179" y="3604"/>
                <a:ext cx="0" cy="5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7" name="Line 28"/>
              <p:cNvSpPr>
                <a:spLocks noChangeShapeType="1"/>
              </p:cNvSpPr>
              <p:nvPr/>
            </p:nvSpPr>
            <p:spPr bwMode="auto">
              <a:xfrm flipV="1">
                <a:off x="3075" y="3621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8" name="Line 29"/>
              <p:cNvSpPr>
                <a:spLocks noChangeShapeType="1"/>
              </p:cNvSpPr>
              <p:nvPr/>
            </p:nvSpPr>
            <p:spPr bwMode="auto">
              <a:xfrm flipV="1">
                <a:off x="1875" y="1088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9" name="Line 30"/>
              <p:cNvSpPr>
                <a:spLocks noChangeShapeType="1"/>
              </p:cNvSpPr>
              <p:nvPr/>
            </p:nvSpPr>
            <p:spPr bwMode="auto">
              <a:xfrm flipV="1">
                <a:off x="2591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70" name="Line 31"/>
              <p:cNvSpPr>
                <a:spLocks noChangeShapeType="1"/>
              </p:cNvSpPr>
              <p:nvPr/>
            </p:nvSpPr>
            <p:spPr bwMode="auto">
              <a:xfrm flipV="1">
                <a:off x="3235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641" name="Rectangle 37"/>
            <p:cNvSpPr>
              <a:spLocks noChangeArrowheads="1"/>
            </p:cNvSpPr>
            <p:nvPr/>
          </p:nvSpPr>
          <p:spPr bwMode="auto">
            <a:xfrm>
              <a:off x="5465764" y="4349750"/>
              <a:ext cx="585788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3200" i="1">
                  <a:latin typeface="华文楷体" panose="02010600040101010101" pitchFamily="2" charset="-122"/>
                </a:rPr>
                <a:t>w</a:t>
              </a:r>
              <a:r>
                <a:rPr lang="en-US" altLang="zh-CN" sz="3200" i="1" baseline="-25000">
                  <a:latin typeface="华文楷体" panose="02010600040101010101" pitchFamily="2" charset="-122"/>
                </a:rPr>
                <a:t>ij</a:t>
              </a:r>
            </a:p>
          </p:txBody>
        </p:sp>
        <p:sp>
          <p:nvSpPr>
            <p:cNvPr id="26642" name="Freeform 38"/>
            <p:cNvSpPr>
              <a:spLocks/>
            </p:cNvSpPr>
            <p:nvPr/>
          </p:nvSpPr>
          <p:spPr bwMode="auto">
            <a:xfrm>
              <a:off x="4857752" y="4637088"/>
              <a:ext cx="611187" cy="160337"/>
            </a:xfrm>
            <a:custGeom>
              <a:avLst/>
              <a:gdLst>
                <a:gd name="T0" fmla="*/ 2147483646 w 385"/>
                <a:gd name="T1" fmla="*/ 0 h 101"/>
                <a:gd name="T2" fmla="*/ 2147483646 w 385"/>
                <a:gd name="T3" fmla="*/ 2147483646 h 101"/>
                <a:gd name="T4" fmla="*/ 2147483646 w 385"/>
                <a:gd name="T5" fmla="*/ 2147483646 h 101"/>
                <a:gd name="T6" fmla="*/ 2147483646 w 385"/>
                <a:gd name="T7" fmla="*/ 2147483646 h 101"/>
                <a:gd name="T8" fmla="*/ 2147483646 w 385"/>
                <a:gd name="T9" fmla="*/ 2147483646 h 101"/>
                <a:gd name="T10" fmla="*/ 2147483646 w 385"/>
                <a:gd name="T11" fmla="*/ 2147483646 h 101"/>
                <a:gd name="T12" fmla="*/ 2147483646 w 385"/>
                <a:gd name="T13" fmla="*/ 2147483646 h 101"/>
                <a:gd name="T14" fmla="*/ 2147483646 w 385"/>
                <a:gd name="T15" fmla="*/ 2147483646 h 101"/>
                <a:gd name="T16" fmla="*/ 2147483646 w 385"/>
                <a:gd name="T17" fmla="*/ 2147483646 h 101"/>
                <a:gd name="T18" fmla="*/ 2147483646 w 385"/>
                <a:gd name="T19" fmla="*/ 2147483646 h 101"/>
                <a:gd name="T20" fmla="*/ 2147483646 w 385"/>
                <a:gd name="T21" fmla="*/ 2147483646 h 101"/>
                <a:gd name="T22" fmla="*/ 2147483646 w 385"/>
                <a:gd name="T23" fmla="*/ 2147483646 h 101"/>
                <a:gd name="T24" fmla="*/ 0 w 385"/>
                <a:gd name="T25" fmla="*/ 2147483646 h 10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5"/>
                <a:gd name="T40" fmla="*/ 0 h 101"/>
                <a:gd name="T41" fmla="*/ 385 w 385"/>
                <a:gd name="T42" fmla="*/ 101 h 10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5" h="101">
                  <a:moveTo>
                    <a:pt x="384" y="0"/>
                  </a:moveTo>
                  <a:lnTo>
                    <a:pt x="313" y="5"/>
                  </a:lnTo>
                  <a:lnTo>
                    <a:pt x="254" y="15"/>
                  </a:lnTo>
                  <a:lnTo>
                    <a:pt x="230" y="25"/>
                  </a:lnTo>
                  <a:lnTo>
                    <a:pt x="213" y="30"/>
                  </a:lnTo>
                  <a:lnTo>
                    <a:pt x="201" y="40"/>
                  </a:lnTo>
                  <a:lnTo>
                    <a:pt x="195" y="50"/>
                  </a:lnTo>
                  <a:lnTo>
                    <a:pt x="189" y="60"/>
                  </a:lnTo>
                  <a:lnTo>
                    <a:pt x="177" y="70"/>
                  </a:lnTo>
                  <a:lnTo>
                    <a:pt x="160" y="75"/>
                  </a:lnTo>
                  <a:lnTo>
                    <a:pt x="136" y="85"/>
                  </a:lnTo>
                  <a:lnTo>
                    <a:pt x="71" y="95"/>
                  </a:lnTo>
                  <a:lnTo>
                    <a:pt x="0" y="1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6634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386665"/>
              </p:ext>
            </p:extLst>
          </p:nvPr>
        </p:nvGraphicFramePr>
        <p:xfrm>
          <a:off x="8115300" y="5276850"/>
          <a:ext cx="2095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0" name="Equation" r:id="rId3" imgW="2095500" imgH="571500" progId="Equation.3">
                  <p:embed/>
                </p:oleObj>
              </mc:Choice>
              <mc:Fallback>
                <p:oleObj name="Equation" r:id="rId3" imgW="2095500" imgH="571500" progId="Equation.3">
                  <p:embed/>
                  <p:pic>
                    <p:nvPicPr>
                      <p:cNvPr id="26634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5300" y="5276850"/>
                        <a:ext cx="2095500" cy="5715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019703"/>
              </p:ext>
            </p:extLst>
          </p:nvPr>
        </p:nvGraphicFramePr>
        <p:xfrm>
          <a:off x="8343900" y="4387850"/>
          <a:ext cx="1562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1" name="Equation" r:id="rId5" imgW="1562100" imgH="774700" progId="Equation.3">
                  <p:embed/>
                </p:oleObj>
              </mc:Choice>
              <mc:Fallback>
                <p:oleObj name="Equation" r:id="rId5" imgW="1562100" imgH="774700" progId="Equation.3">
                  <p:embed/>
                  <p:pic>
                    <p:nvPicPr>
                      <p:cNvPr id="26635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3900" y="4387850"/>
                        <a:ext cx="1562100" cy="7747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6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27523"/>
              </p:ext>
            </p:extLst>
          </p:nvPr>
        </p:nvGraphicFramePr>
        <p:xfrm>
          <a:off x="7429500" y="3829050"/>
          <a:ext cx="3238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2" name="Equation" r:id="rId7" imgW="3238500" imgH="419100" progId="Equation.3">
                  <p:embed/>
                </p:oleObj>
              </mc:Choice>
              <mc:Fallback>
                <p:oleObj name="Equation" r:id="rId7" imgW="3238500" imgH="419100" progId="Equation.3">
                  <p:embed/>
                  <p:pic>
                    <p:nvPicPr>
                      <p:cNvPr id="2663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3829050"/>
                        <a:ext cx="3238500" cy="4191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37841"/>
              </p:ext>
            </p:extLst>
          </p:nvPr>
        </p:nvGraphicFramePr>
        <p:xfrm>
          <a:off x="6973694" y="2895601"/>
          <a:ext cx="338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3" name="公式" r:id="rId9" imgW="1714500" imgH="342900" progId="Equation.3">
                  <p:embed/>
                </p:oleObj>
              </mc:Choice>
              <mc:Fallback>
                <p:oleObj name="公式" r:id="rId9" imgW="1714500" imgH="342900" progId="Equation.3">
                  <p:embed/>
                  <p:pic>
                    <p:nvPicPr>
                      <p:cNvPr id="2663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694" y="2895601"/>
                        <a:ext cx="3381375" cy="6762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520943"/>
              </p:ext>
            </p:extLst>
          </p:nvPr>
        </p:nvGraphicFramePr>
        <p:xfrm>
          <a:off x="7721600" y="2081213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4" name="Equation" r:id="rId11" imgW="2413000" imgH="419100" progId="Equation.3">
                  <p:embed/>
                </p:oleObj>
              </mc:Choice>
              <mc:Fallback>
                <p:oleObj name="Equation" r:id="rId11" imgW="2413000" imgH="419100" progId="Equation.3">
                  <p:embed/>
                  <p:pic>
                    <p:nvPicPr>
                      <p:cNvPr id="2663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1600" y="2081213"/>
                        <a:ext cx="2413000" cy="4191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060246"/>
              </p:ext>
            </p:extLst>
          </p:nvPr>
        </p:nvGraphicFramePr>
        <p:xfrm>
          <a:off x="7924800" y="1500188"/>
          <a:ext cx="201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5" name="Equation" r:id="rId13" imgW="2019300" imgH="419100" progId="Equation.3">
                  <p:embed/>
                </p:oleObj>
              </mc:Choice>
              <mc:Fallback>
                <p:oleObj name="Equation" r:id="rId13" imgW="2019300" imgH="419100" progId="Equation.3">
                  <p:embed/>
                  <p:pic>
                    <p:nvPicPr>
                      <p:cNvPr id="26639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1500188"/>
                        <a:ext cx="2019300" cy="4191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2143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75421"/>
    </mc:Choice>
    <mc:Fallback xmlns="">
      <p:transition advTm="27542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1F47B5E-FA2B-402C-8D2E-2B83F692F7C5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多层神经网络如何工作</a:t>
            </a:r>
            <a:r>
              <a:rPr b="0" dirty="0"/>
              <a:t>？</a:t>
            </a:r>
          </a:p>
        </p:txBody>
      </p:sp>
      <p:sp>
        <p:nvSpPr>
          <p:cNvPr id="27651" name="内容占位符 5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t>网络的</a:t>
            </a:r>
            <a:r>
              <a:rPr>
                <a:solidFill>
                  <a:srgbClr val="FF0000"/>
                </a:solidFill>
              </a:rPr>
              <a:t>输入</a:t>
            </a:r>
            <a:r>
              <a:t>对应于每个训练元组的属性</a:t>
            </a:r>
            <a:endParaRPr lang="en-US"/>
          </a:p>
          <a:p>
            <a:pPr eaLnBrk="1" hangingPunct="1"/>
            <a:r>
              <a:t>输入同时提供给称作</a:t>
            </a:r>
            <a:r>
              <a:rPr>
                <a:solidFill>
                  <a:srgbClr val="FF0000"/>
                </a:solidFill>
              </a:rPr>
              <a:t>输入层</a:t>
            </a:r>
            <a:r>
              <a:t>的单元层</a:t>
            </a:r>
            <a:endParaRPr lang="en-US"/>
          </a:p>
          <a:p>
            <a:pPr eaLnBrk="1" hangingPunct="1"/>
            <a:r>
              <a:t>然后加权同时提供给称作</a:t>
            </a:r>
            <a:r>
              <a:rPr>
                <a:solidFill>
                  <a:srgbClr val="FF0000"/>
                </a:solidFill>
              </a:rPr>
              <a:t>隐藏层</a:t>
            </a:r>
            <a:r>
              <a:t>的单元层</a:t>
            </a:r>
            <a:endParaRPr lang="en-US"/>
          </a:p>
          <a:p>
            <a:pPr eaLnBrk="1" hangingPunct="1"/>
            <a:r>
              <a:t>隐藏层的数量是任意的，实践中通常只用一层</a:t>
            </a:r>
            <a:endParaRPr lang="en-US"/>
          </a:p>
          <a:p>
            <a:pPr eaLnBrk="1" hangingPunct="1"/>
            <a:r>
              <a:t>最后一个隐藏层的加权输出作为构成</a:t>
            </a:r>
            <a:r>
              <a:rPr>
                <a:solidFill>
                  <a:srgbClr val="FF0000"/>
                </a:solidFill>
              </a:rPr>
              <a:t>输出层</a:t>
            </a:r>
            <a:r>
              <a:t>的单元的输入，输出层发布给定元组的网络预测</a:t>
            </a:r>
            <a:endParaRPr lang="en-US"/>
          </a:p>
          <a:p>
            <a:pPr eaLnBrk="1" hangingPunct="1"/>
            <a:r>
              <a:t>网络是</a:t>
            </a:r>
            <a:r>
              <a:rPr>
                <a:solidFill>
                  <a:srgbClr val="FF0000"/>
                </a:solidFill>
              </a:rPr>
              <a:t>前馈的</a:t>
            </a:r>
            <a:r>
              <a:t>，如果其权重都不回送到输入单元，或前一层的输出单元</a:t>
            </a:r>
            <a:endParaRPr lang="en-US"/>
          </a:p>
          <a:p>
            <a:pPr eaLnBrk="1" hangingPunct="1"/>
            <a:r>
              <a:t>从统计学观点来讲，神经网络进行</a:t>
            </a:r>
            <a:r>
              <a:rPr>
                <a:solidFill>
                  <a:srgbClr val="FF0000"/>
                </a:solidFill>
              </a:rPr>
              <a:t>非线性回归</a:t>
            </a:r>
            <a:r>
              <a:t>：给定足够多的隐藏单元和足够的训练样本，多层前馈网络可以逼近任何函数。</a:t>
            </a: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2310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751"/>
    </mc:Choice>
    <mc:Fallback xmlns="">
      <p:transition advTm="6075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C16656E-20D1-43B6-8C0E-D1ABE10FB6CA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定义网络拓扑</a:t>
            </a:r>
            <a:endParaRPr b="0" dirty="0"/>
          </a:p>
        </p:txBody>
      </p:sp>
      <p:sp>
        <p:nvSpPr>
          <p:cNvPr id="28675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t>首先决定</a:t>
            </a:r>
            <a:r>
              <a:rPr>
                <a:solidFill>
                  <a:srgbClr val="FF0000"/>
                </a:solidFill>
              </a:rPr>
              <a:t>网络拓扑</a:t>
            </a:r>
            <a:r>
              <a:t>：输入层的单元数、隐藏层数（如果多于一层）、每个隐藏层的单元数和输出层的单元数</a:t>
            </a:r>
            <a:endParaRPr lang="en-US"/>
          </a:p>
          <a:p>
            <a:pPr eaLnBrk="1" hangingPunct="1"/>
            <a:r>
              <a:t>对输入值规格化，使得它们落入</a:t>
            </a:r>
            <a:r>
              <a:rPr lang="en-US"/>
              <a:t>0.0~1.0</a:t>
            </a:r>
            <a:r>
              <a:t>之间</a:t>
            </a:r>
            <a:endParaRPr lang="en-US"/>
          </a:p>
          <a:p>
            <a:pPr eaLnBrk="1" hangingPunct="1"/>
            <a:r>
              <a:t>一个</a:t>
            </a:r>
            <a:r>
              <a:rPr>
                <a:solidFill>
                  <a:srgbClr val="FF0000"/>
                </a:solidFill>
              </a:rPr>
              <a:t>输入</a:t>
            </a:r>
            <a:r>
              <a:t>单元一个域值，初始化为</a:t>
            </a:r>
            <a:r>
              <a:rPr lang="en-US"/>
              <a:t>0</a:t>
            </a:r>
          </a:p>
          <a:p>
            <a:pPr eaLnBrk="1" hangingPunct="1"/>
            <a:r>
              <a:t>一个</a:t>
            </a:r>
            <a:r>
              <a:rPr>
                <a:solidFill>
                  <a:srgbClr val="FF0000"/>
                </a:solidFill>
              </a:rPr>
              <a:t>输出</a:t>
            </a:r>
            <a:r>
              <a:t>单元可以用来表示两个类（分别用</a:t>
            </a:r>
            <a:r>
              <a:rPr lang="en-US"/>
              <a:t>0</a:t>
            </a:r>
            <a:r>
              <a:t>，</a:t>
            </a:r>
            <a:r>
              <a:rPr lang="en-US"/>
              <a:t>1</a:t>
            </a:r>
            <a:r>
              <a:t>表示），如果多于两个类，则每个类使用一个输出单元</a:t>
            </a:r>
            <a:endParaRPr lang="en-US"/>
          </a:p>
          <a:p>
            <a:pPr eaLnBrk="1" hangingPunct="1"/>
            <a:r>
              <a:t>一旦网络经过训练，并且其准确率难以接受，则通常用不同的网络拓扑或使用不同的初始权重集，重复训练过程。</a:t>
            </a: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0475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2781"/>
    </mc:Choice>
    <mc:Fallback xmlns="">
      <p:transition advTm="6278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3876" y="63563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704F2F1-EFE8-432A-B6FB-5C7D5B94D601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331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回顾</a:t>
            </a:r>
            <a:r>
              <a:rPr lang="zh-CN" altLang="en-US" b="0" dirty="0"/>
              <a:t>：</a:t>
            </a:r>
            <a:r>
              <a:rPr lang="zh-CN" altLang="en-US" dirty="0"/>
              <a:t>分类</a:t>
            </a:r>
            <a:endParaRPr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540095-BEBD-4F35-BB20-37D9EE7532E1}"/>
              </a:ext>
            </a:extLst>
          </p:cNvPr>
          <p:cNvSpPr/>
          <p:nvPr/>
        </p:nvSpPr>
        <p:spPr bwMode="auto">
          <a:xfrm>
            <a:off x="2559443" y="5295799"/>
            <a:ext cx="2344158" cy="1292924"/>
          </a:xfrm>
          <a:prstGeom prst="ellipse">
            <a:avLst/>
          </a:prstGeom>
          <a:solidFill>
            <a:srgbClr val="39E4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400" dirty="0"/>
              <a:t>朴素贝叶斯分类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1949260-C51F-4292-B852-EB3290914DCB}"/>
              </a:ext>
            </a:extLst>
          </p:cNvPr>
          <p:cNvSpPr/>
          <p:nvPr/>
        </p:nvSpPr>
        <p:spPr bwMode="auto">
          <a:xfrm>
            <a:off x="4815884" y="1400613"/>
            <a:ext cx="2843000" cy="133132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585" b="1" dirty="0">
                <a:solidFill>
                  <a:srgbClr val="FF0000"/>
                </a:solidFill>
              </a:rPr>
              <a:t>评估分类准确率的方法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183405B-4ABC-4FCC-AA78-D4D5790050A1}"/>
              </a:ext>
            </a:extLst>
          </p:cNvPr>
          <p:cNvSpPr/>
          <p:nvPr/>
        </p:nvSpPr>
        <p:spPr bwMode="auto">
          <a:xfrm>
            <a:off x="1981125" y="2804792"/>
            <a:ext cx="2922476" cy="1474156"/>
          </a:xfrm>
          <a:prstGeom prst="ellipse">
            <a:avLst/>
          </a:prstGeom>
          <a:solidFill>
            <a:srgbClr val="45E73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</a:rPr>
              <a:t>决策树</a:t>
            </a:r>
            <a:r>
              <a:rPr lang="zh-CN" altLang="en-US" sz="2000" dirty="0"/>
              <a:t>算法</a:t>
            </a:r>
            <a:endParaRPr lang="en-US" altLang="zh-CN" sz="2000" dirty="0"/>
          </a:p>
          <a:p>
            <a:pPr algn="ctr" eaLnBrk="1" hangingPunct="1">
              <a:defRPr/>
            </a:pPr>
            <a:r>
              <a:rPr lang="en-US" altLang="zh-CN" sz="2000" dirty="0"/>
              <a:t>------------------</a:t>
            </a:r>
          </a:p>
          <a:p>
            <a:pPr algn="ctr" eaLnBrk="1" hangingPunct="1">
              <a:defRPr/>
            </a:pPr>
            <a:r>
              <a:rPr lang="en-US" altLang="zh-CN" sz="2000" dirty="0"/>
              <a:t>ID3</a:t>
            </a:r>
            <a:r>
              <a:rPr lang="zh-CN" altLang="en-US" sz="2000" dirty="0"/>
              <a:t>、</a:t>
            </a:r>
            <a:r>
              <a:rPr lang="en-US" altLang="zh-CN" sz="2000" dirty="0"/>
              <a:t>C4.5</a:t>
            </a:r>
            <a:r>
              <a:rPr lang="zh-CN" altLang="en-US" sz="2000" dirty="0"/>
              <a:t>、</a:t>
            </a:r>
            <a:r>
              <a:rPr lang="en-US" altLang="zh-CN" sz="2000" dirty="0"/>
              <a:t>CART</a:t>
            </a:r>
            <a:endParaRPr lang="zh-CN" altLang="en-US" sz="2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C0E6235-EF3B-48E1-ABB0-DDACD94E0E8B}"/>
              </a:ext>
            </a:extLst>
          </p:cNvPr>
          <p:cNvSpPr/>
          <p:nvPr/>
        </p:nvSpPr>
        <p:spPr bwMode="auto">
          <a:xfrm>
            <a:off x="5065889" y="3094653"/>
            <a:ext cx="2478722" cy="3147990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推荐方法：分层的</a:t>
            </a:r>
            <a:r>
              <a:rPr lang="en-US" altLang="zh-CN" dirty="0"/>
              <a:t>k-</a:t>
            </a:r>
            <a:r>
              <a:rPr lang="zh-CN" altLang="en-US" dirty="0"/>
              <a:t>折交叉确认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提高整体准确率方法：装袋和提升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准确率度量的替换：灵敏性、特效性和精度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44F16D8-6F04-4BB0-ADF4-DDCF0988CDE9}"/>
              </a:ext>
            </a:extLst>
          </p:cNvPr>
          <p:cNvSpPr/>
          <p:nvPr/>
        </p:nvSpPr>
        <p:spPr bwMode="auto">
          <a:xfrm>
            <a:off x="2121074" y="1400613"/>
            <a:ext cx="2089455" cy="121117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4000" b="1" dirty="0" err="1">
                <a:solidFill>
                  <a:srgbClr val="FF0000"/>
                </a:solidFill>
              </a:rPr>
              <a:t>分类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785E81F-AFCD-4EEF-9353-5A5F119ED6CE}"/>
              </a:ext>
            </a:extLst>
          </p:cNvPr>
          <p:cNvSpPr/>
          <p:nvPr/>
        </p:nvSpPr>
        <p:spPr bwMode="auto">
          <a:xfrm>
            <a:off x="8322454" y="3266126"/>
            <a:ext cx="2339389" cy="1133488"/>
          </a:xfrm>
          <a:prstGeom prst="ellipse">
            <a:avLst/>
          </a:prstGeom>
          <a:solidFill>
            <a:srgbClr val="39E4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2800" dirty="0"/>
              <a:t>Bagging</a:t>
            </a:r>
            <a:endParaRPr lang="zh-CN" altLang="en-US" sz="28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E5090C2-8647-40B5-A471-4A3EC0B63226}"/>
              </a:ext>
            </a:extLst>
          </p:cNvPr>
          <p:cNvSpPr/>
          <p:nvPr/>
        </p:nvSpPr>
        <p:spPr bwMode="auto">
          <a:xfrm>
            <a:off x="8374285" y="4842607"/>
            <a:ext cx="2287558" cy="1147126"/>
          </a:xfrm>
          <a:prstGeom prst="ellipse">
            <a:avLst/>
          </a:prstGeom>
          <a:solidFill>
            <a:srgbClr val="39E4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2800" dirty="0"/>
              <a:t>Boosting</a:t>
            </a:r>
            <a:endParaRPr lang="zh-CN" altLang="en-US" sz="28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1949260-C51F-4292-B852-EB3290914DCB}"/>
              </a:ext>
            </a:extLst>
          </p:cNvPr>
          <p:cNvSpPr/>
          <p:nvPr/>
        </p:nvSpPr>
        <p:spPr bwMode="auto">
          <a:xfrm>
            <a:off x="7983461" y="1491804"/>
            <a:ext cx="2843000" cy="133132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585" b="1" dirty="0">
                <a:solidFill>
                  <a:srgbClr val="FF0000"/>
                </a:solidFill>
              </a:rPr>
              <a:t>提高分类准确率的方法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A0B4F52-1A36-4319-A73D-7A13CA60BF50}"/>
              </a:ext>
            </a:extLst>
          </p:cNvPr>
          <p:cNvSpPr/>
          <p:nvPr/>
        </p:nvSpPr>
        <p:spPr bwMode="auto">
          <a:xfrm>
            <a:off x="786707" y="4278947"/>
            <a:ext cx="2344158" cy="1178439"/>
          </a:xfrm>
          <a:prstGeom prst="ellipse">
            <a:avLst/>
          </a:prstGeom>
          <a:solidFill>
            <a:srgbClr val="39E4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800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40911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8B08FAB-C5EE-43D8-8852-DBE8262583B1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969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后向传播</a:t>
            </a:r>
            <a:endParaRPr b="0" dirty="0"/>
          </a:p>
        </p:txBody>
      </p:sp>
      <p:sp>
        <p:nvSpPr>
          <p:cNvPr id="29699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t>后向传播迭代地处理训练元组数据集，将每个元组的网络预测与实际已知的目标值比较</a:t>
            </a:r>
            <a:endParaRPr lang="en-US"/>
          </a:p>
          <a:p>
            <a:pPr eaLnBrk="1" hangingPunct="1"/>
            <a:r>
              <a:t>对于每个训练样本，修改权重使网络预测和实际目标值之间的</a:t>
            </a:r>
            <a:r>
              <a:rPr>
                <a:solidFill>
                  <a:srgbClr val="FF0000"/>
                </a:solidFill>
              </a:rPr>
              <a:t>均方差</a:t>
            </a:r>
            <a:r>
              <a:t>最小</a:t>
            </a:r>
            <a:endParaRPr lang="en-US"/>
          </a:p>
          <a:p>
            <a:pPr eaLnBrk="1" hangingPunct="1"/>
            <a:r>
              <a:t>修改“</a:t>
            </a:r>
            <a:r>
              <a:rPr>
                <a:solidFill>
                  <a:srgbClr val="FF0000"/>
                </a:solidFill>
              </a:rPr>
              <a:t>后向</a:t>
            </a:r>
            <a:r>
              <a:t>”进行，即由输出层，经由每个隐藏层，到第一个隐藏层，因此称作</a:t>
            </a:r>
            <a:r>
              <a:rPr>
                <a:solidFill>
                  <a:srgbClr val="FF0000"/>
                </a:solidFill>
              </a:rPr>
              <a:t>后向传播</a:t>
            </a:r>
            <a:endParaRPr lang="en-US">
              <a:solidFill>
                <a:srgbClr val="FF0000"/>
              </a:solidFill>
            </a:endParaRPr>
          </a:p>
          <a:p>
            <a:pPr eaLnBrk="1" hangingPunct="1"/>
            <a:r>
              <a:t>步骤：</a:t>
            </a:r>
            <a:endParaRPr lang="en-US"/>
          </a:p>
          <a:p>
            <a:pPr lvl="1" eaLnBrk="1" hangingPunct="1"/>
            <a:r>
              <a:t>初始化权重：网络的权重初始化为很小的随机数</a:t>
            </a:r>
            <a:endParaRPr lang="en-US"/>
          </a:p>
          <a:p>
            <a:pPr lvl="1" eaLnBrk="1" hangingPunct="1"/>
            <a:r>
              <a:t>向前传播输入（通过使用激励函数）</a:t>
            </a:r>
            <a:endParaRPr lang="en-US"/>
          </a:p>
          <a:p>
            <a:pPr lvl="1" eaLnBrk="1" hangingPunct="1"/>
            <a:r>
              <a:t>向后传播误差（通过更新权重和反映网络预测误差的偏倚）</a:t>
            </a:r>
            <a:endParaRPr lang="en-US"/>
          </a:p>
          <a:p>
            <a:pPr lvl="1" eaLnBrk="1" hangingPunct="1"/>
            <a:r>
              <a:t>终止条件（当错误很小，等等）</a:t>
            </a: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20827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8111"/>
    </mc:Choice>
    <mc:Fallback xmlns="">
      <p:transition advTm="7811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4E21C89-3BF1-4879-A908-220D4256A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D37B74-31D8-46E2-AC1D-CB00008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3CB51F5-4711-4209-A3B8-B89C5E95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sklearn</a:t>
            </a:r>
            <a:r>
              <a:rPr lang="zh-CN" altLang="en-US" dirty="0"/>
              <a:t>的人工神经网络核心代码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BDC2EC-0035-4306-9D3C-C2595AC096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136097" cy="4789594"/>
          </a:xfrm>
        </p:spPr>
        <p:txBody>
          <a:bodyPr/>
          <a:lstStyle/>
          <a:p>
            <a:r>
              <a:rPr lang="en-US" altLang="zh-CN" dirty="0"/>
              <a:t>from </a:t>
            </a:r>
            <a:r>
              <a:rPr lang="en-US" altLang="zh-CN" dirty="0" err="1"/>
              <a:t>sklearn.neural_network</a:t>
            </a:r>
            <a:r>
              <a:rPr lang="en-US" altLang="zh-CN" dirty="0"/>
              <a:t> import </a:t>
            </a:r>
            <a:r>
              <a:rPr lang="en-US" altLang="zh-CN" dirty="0" err="1">
                <a:solidFill>
                  <a:srgbClr val="FF0000"/>
                </a:solidFill>
              </a:rPr>
              <a:t>MLPClassifier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….</a:t>
            </a:r>
          </a:p>
          <a:p>
            <a:r>
              <a:rPr lang="en-US" altLang="zh-CN" dirty="0"/>
              <a:t>classifier=</a:t>
            </a:r>
            <a:r>
              <a:rPr lang="en-US" altLang="zh-CN" dirty="0" err="1">
                <a:solidFill>
                  <a:srgbClr val="FF0000"/>
                </a:solidFill>
              </a:rPr>
              <a:t>MLPClassifier</a:t>
            </a:r>
            <a:r>
              <a:rPr lang="en-US" altLang="zh-CN" dirty="0"/>
              <a:t>(activation='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en-US" altLang="zh-CN" dirty="0"/>
              <a:t>',</a:t>
            </a:r>
            <a:r>
              <a:rPr lang="en-US" altLang="zh-CN" dirty="0" err="1"/>
              <a:t>max_iter</a:t>
            </a:r>
            <a:r>
              <a:rPr lang="en-US" altLang="zh-CN" dirty="0"/>
              <a:t>=10000,hidden_layer_sizes=(30,))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classifier.fit</a:t>
            </a:r>
            <a:r>
              <a:rPr lang="en-US" altLang="zh-CN" dirty="0"/>
              <a:t>(</a:t>
            </a:r>
            <a:r>
              <a:rPr lang="en-US" altLang="zh-CN" dirty="0" err="1"/>
              <a:t>X_train,y_train</a:t>
            </a:r>
            <a:r>
              <a:rPr lang="en-US" altLang="zh-CN" dirty="0"/>
              <a:t>)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train_score</a:t>
            </a:r>
            <a:r>
              <a:rPr lang="en-US" altLang="zh-CN" dirty="0"/>
              <a:t>=</a:t>
            </a:r>
            <a:r>
              <a:rPr lang="en-US" altLang="zh-CN" dirty="0" err="1"/>
              <a:t>classifier.score</a:t>
            </a:r>
            <a:r>
              <a:rPr lang="en-US" altLang="zh-CN" dirty="0"/>
              <a:t>(</a:t>
            </a:r>
            <a:r>
              <a:rPr lang="en-US" altLang="zh-CN" dirty="0" err="1"/>
              <a:t>X_train,y_train</a:t>
            </a:r>
            <a:r>
              <a:rPr lang="en-US" altLang="zh-CN" dirty="0"/>
              <a:t>)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test_score</a:t>
            </a:r>
            <a:r>
              <a:rPr lang="en-US" altLang="zh-CN" dirty="0"/>
              <a:t>=</a:t>
            </a:r>
            <a:r>
              <a:rPr lang="en-US" altLang="zh-CN" dirty="0" err="1"/>
              <a:t>classifier.score</a:t>
            </a:r>
            <a:r>
              <a:rPr lang="en-US" altLang="zh-CN" dirty="0"/>
              <a:t>(</a:t>
            </a:r>
            <a:r>
              <a:rPr lang="en-US" altLang="zh-CN" dirty="0" err="1"/>
              <a:t>X_test,y_test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24D851-33EB-467D-A33F-3E6A937E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78" y="3244810"/>
            <a:ext cx="4863910" cy="36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1E26261-A840-4306-AD9A-C203ECD4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99BA6B-1CEA-4B83-9899-D2B561B9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C4E6A7D-E19D-4048-B6D8-2E05090C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scikit</a:t>
            </a:r>
            <a:r>
              <a:rPr lang="en-US" altLang="zh-CN" dirty="0"/>
              <a:t>-learn</a:t>
            </a:r>
            <a:r>
              <a:rPr lang="zh-CN" altLang="en-US" dirty="0"/>
              <a:t>的 </a:t>
            </a:r>
            <a:r>
              <a:rPr lang="en-US" altLang="zh-CN" dirty="0" err="1"/>
              <a:t>MLPClassifier</a:t>
            </a:r>
            <a:r>
              <a:rPr lang="en-US" altLang="zh-CN" dirty="0"/>
              <a:t> </a:t>
            </a:r>
            <a:r>
              <a:rPr lang="zh-CN" altLang="en-US" dirty="0"/>
              <a:t>的参数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6C8BBD5-61B8-4122-B094-589DBEF0C8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hidden_layer_sizes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是一个元组，说明隐含层的结构，元组长度表示隐含层的层数，元组的元素指定了每一层隐含层中神经元的数量，默认为</a:t>
            </a:r>
            <a:r>
              <a:rPr lang="en-US" altLang="zh-CN" dirty="0"/>
              <a:t>(100,)</a:t>
            </a:r>
            <a:r>
              <a:rPr lang="zh-CN" altLang="en-US" dirty="0"/>
              <a:t>，即只有一层隐含层且有</a:t>
            </a:r>
            <a:r>
              <a:rPr lang="en-US" altLang="zh-CN" dirty="0"/>
              <a:t>100</a:t>
            </a:r>
            <a:r>
              <a:rPr lang="zh-CN" altLang="en-US" dirty="0"/>
              <a:t>个神经元。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activation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是字符串，指定了激活函数的类型，为</a:t>
            </a:r>
            <a:r>
              <a:rPr lang="en-US" altLang="zh-CN" dirty="0"/>
              <a:t>'logistic'</a:t>
            </a:r>
            <a:r>
              <a:rPr lang="zh-CN" altLang="en-US" dirty="0"/>
              <a:t>、</a:t>
            </a:r>
            <a:r>
              <a:rPr lang="en-US" altLang="zh-CN" dirty="0"/>
              <a:t>'tanh'</a:t>
            </a:r>
            <a:r>
              <a:rPr lang="zh-CN" altLang="en-US" dirty="0"/>
              <a:t>和</a:t>
            </a:r>
            <a:r>
              <a:rPr lang="en-US" altLang="zh-CN" dirty="0"/>
              <a:t>'</a:t>
            </a:r>
            <a:r>
              <a:rPr lang="en-US" altLang="zh-CN" dirty="0" err="1"/>
              <a:t>relu</a:t>
            </a:r>
            <a:r>
              <a:rPr lang="en-US" altLang="zh-CN" dirty="0"/>
              <a:t>'</a:t>
            </a:r>
            <a:r>
              <a:rPr lang="zh-CN" altLang="en-US" dirty="0"/>
              <a:t>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solver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是字符串，指定了采用的最优化算法的类型，为</a:t>
            </a:r>
            <a:r>
              <a:rPr lang="en-US" altLang="zh-CN" dirty="0"/>
              <a:t>'</a:t>
            </a:r>
            <a:r>
              <a:rPr lang="en-US" altLang="zh-CN" dirty="0" err="1"/>
              <a:t>lbfgs</a:t>
            </a:r>
            <a:r>
              <a:rPr lang="en-US" altLang="zh-CN" dirty="0"/>
              <a:t>'</a:t>
            </a:r>
            <a:r>
              <a:rPr lang="zh-CN" altLang="en-US" dirty="0"/>
              <a:t>、</a:t>
            </a:r>
            <a:r>
              <a:rPr lang="en-US" altLang="zh-CN" dirty="0"/>
              <a:t>'</a:t>
            </a:r>
            <a:r>
              <a:rPr lang="en-US" altLang="zh-CN" dirty="0" err="1"/>
              <a:t>sgd</a:t>
            </a:r>
            <a:r>
              <a:rPr lang="en-US" altLang="zh-CN" dirty="0"/>
              <a:t>'</a:t>
            </a:r>
            <a:r>
              <a:rPr lang="zh-CN" altLang="en-US" dirty="0"/>
              <a:t>和</a:t>
            </a:r>
            <a:r>
              <a:rPr lang="en-US" altLang="zh-CN" dirty="0"/>
              <a:t>'</a:t>
            </a:r>
            <a:r>
              <a:rPr lang="en-US" altLang="zh-CN" dirty="0" err="1"/>
              <a:t>adam</a:t>
            </a:r>
            <a:r>
              <a:rPr lang="en-US" altLang="zh-CN" dirty="0"/>
              <a:t>'</a:t>
            </a:r>
            <a:r>
              <a:rPr lang="zh-CN" altLang="en-US" dirty="0"/>
              <a:t>。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learning_rate_init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是个小数，代表初始学习率，只有当使用</a:t>
            </a:r>
            <a:r>
              <a:rPr lang="en-US" altLang="zh-CN" dirty="0"/>
              <a:t>'</a:t>
            </a:r>
            <a:r>
              <a:rPr lang="en-US" altLang="zh-CN" dirty="0" err="1"/>
              <a:t>sgd</a:t>
            </a:r>
            <a:r>
              <a:rPr lang="en-US" altLang="zh-CN" dirty="0"/>
              <a:t>'</a:t>
            </a:r>
            <a:r>
              <a:rPr lang="zh-CN" altLang="en-US" dirty="0"/>
              <a:t>和</a:t>
            </a:r>
            <a:r>
              <a:rPr lang="en-US" altLang="zh-CN" dirty="0"/>
              <a:t>'</a:t>
            </a:r>
            <a:r>
              <a:rPr lang="en-US" altLang="zh-CN" dirty="0" err="1"/>
              <a:t>adam</a:t>
            </a:r>
            <a:r>
              <a:rPr lang="en-US" altLang="zh-CN" dirty="0"/>
              <a:t>'</a:t>
            </a:r>
            <a:r>
              <a:rPr lang="zh-CN" altLang="en-US" dirty="0"/>
              <a:t>这两个算法时才有意义。</a:t>
            </a:r>
          </a:p>
        </p:txBody>
      </p:sp>
    </p:spTree>
    <p:extLst>
      <p:ext uri="{BB962C8B-B14F-4D97-AF65-F5344CB8AC3E}">
        <p14:creationId xmlns:p14="http://schemas.microsoft.com/office/powerpoint/2010/main" val="5181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60F09D0-E5F7-4599-94D5-8157A09FC318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黑盒内部：后向传播及可解释性</a:t>
            </a:r>
            <a:endParaRPr b="0" dirty="0"/>
          </a:p>
        </p:txBody>
      </p:sp>
      <p:sp>
        <p:nvSpPr>
          <p:cNvPr id="30723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t>后向传播的效率：给定</a:t>
            </a:r>
            <a:r>
              <a:rPr lang="en-US"/>
              <a:t>|</a:t>
            </a:r>
            <a:r>
              <a:rPr lang="en-US" altLang="zh-CN"/>
              <a:t>D</a:t>
            </a:r>
            <a:r>
              <a:rPr lang="en-US"/>
              <a:t>|</a:t>
            </a:r>
            <a:r>
              <a:t>个元组和</a:t>
            </a:r>
            <a:r>
              <a:rPr lang="en-US" altLang="zh-CN"/>
              <a:t>w</a:t>
            </a:r>
            <a:r>
              <a:t>个权重，则每个周期需要</a:t>
            </a:r>
            <a:r>
              <a:rPr lang="en-US" altLang="zh-CN"/>
              <a:t>O(|D|*w)</a:t>
            </a:r>
            <a:r>
              <a:t>时间，然后，在最坏的情况下，周期数可能是输入数</a:t>
            </a:r>
            <a:r>
              <a:rPr lang="en-US" altLang="zh-CN"/>
              <a:t>n</a:t>
            </a:r>
            <a:r>
              <a:t>的指数</a:t>
            </a:r>
            <a:endParaRPr lang="en-US"/>
          </a:p>
          <a:p>
            <a:pPr eaLnBrk="1" hangingPunct="1"/>
            <a:r>
              <a:t>从神经网络中提取规则：网络剪枝</a:t>
            </a:r>
            <a:endParaRPr lang="en-US"/>
          </a:p>
          <a:p>
            <a:pPr lvl="1" eaLnBrk="1" hangingPunct="1"/>
            <a:r>
              <a:t>通过剪去对训练后的网络影响最小的加权链简化网络结构</a:t>
            </a:r>
            <a:endParaRPr lang="en-US"/>
          </a:p>
          <a:p>
            <a:pPr lvl="1" eaLnBrk="1" hangingPunct="1"/>
            <a:r>
              <a:t>然后，进行链、单元或活跃值聚类</a:t>
            </a:r>
            <a:endParaRPr lang="en-US"/>
          </a:p>
          <a:p>
            <a:pPr lvl="1" eaLnBrk="1" hangingPunct="1"/>
            <a:r>
              <a:t>研究输入值和活跃值的集合，导出描述输入和隐藏单元层联系的规则</a:t>
            </a:r>
            <a:endParaRPr lang="en-US"/>
          </a:p>
          <a:p>
            <a:pPr eaLnBrk="1" hangingPunct="1"/>
            <a:r>
              <a:t>灵敏度分析（</a:t>
            </a:r>
            <a:r>
              <a:rPr lang="en-US" altLang="zh-CN"/>
              <a:t>sensitivity analysis</a:t>
            </a:r>
            <a:r>
              <a:t>）：用于评估一个给定的输入变量对网络输出的影响。改变该变量的输入，而其他输入变量为某固定值，监测网络输出的改变</a:t>
            </a:r>
            <a:endParaRPr 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5994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9031"/>
    </mc:Choice>
    <mc:Fallback xmlns="">
      <p:transition advTm="6903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灯片编号占位符 5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29297F6-3851-4D5F-BAEA-FCB9F2FF1758}" type="slidenum">
              <a:rPr lang="zh-CN" altLang="en-US" sz="1400">
                <a:ea typeface="楷体" panose="02010609060101010101" pitchFamily="49" charset="-122"/>
                <a:cs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CN" altLang="en-US" sz="1400">
              <a:ea typeface="楷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分类：高级方法</a:t>
            </a:r>
            <a:endParaRPr b="0" dirty="0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3117587" y="1847107"/>
            <a:ext cx="5864225" cy="4471988"/>
            <a:chOff x="1150" y="869"/>
            <a:chExt cx="3410" cy="2812"/>
          </a:xfrm>
        </p:grpSpPr>
        <p:grpSp>
          <p:nvGrpSpPr>
            <p:cNvPr id="31749" name="Group 31"/>
            <p:cNvGrpSpPr>
              <a:grpSpLocks/>
            </p:cNvGrpSpPr>
            <p:nvPr/>
          </p:nvGrpSpPr>
          <p:grpSpPr bwMode="auto">
            <a:xfrm>
              <a:off x="1150" y="869"/>
              <a:ext cx="3408" cy="419"/>
              <a:chOff x="1152" y="1104"/>
              <a:chExt cx="3408" cy="419"/>
            </a:xfrm>
          </p:grpSpPr>
          <p:grpSp>
            <p:nvGrpSpPr>
              <p:cNvPr id="31785" name="Group 3"/>
              <p:cNvGrpSpPr>
                <a:grpSpLocks/>
              </p:cNvGrpSpPr>
              <p:nvPr/>
            </p:nvGrpSpPr>
            <p:grpSpPr bwMode="auto">
              <a:xfrm>
                <a:off x="1152" y="1104"/>
                <a:ext cx="480" cy="419"/>
                <a:chOff x="1110" y="2656"/>
                <a:chExt cx="1549" cy="1351"/>
              </a:xfrm>
            </p:grpSpPr>
            <p:sp>
              <p:nvSpPr>
                <p:cNvPr id="31789" name="AutoShape 4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1790" name="AutoShape 5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" name="AutoShape 6">
                  <a:extLst>
                    <a:ext uri="{FF2B5EF4-FFF2-40B4-BE49-F238E27FC236}">
                      <a16:creationId xmlns:a16="http://schemas.microsoft.com/office/drawing/2014/main" id="{D1909E08-BFD6-4F3B-8F1E-36CFB23AC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6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31786" name="Line 11"/>
              <p:cNvSpPr>
                <a:spLocks noChangeShapeType="1"/>
              </p:cNvSpPr>
              <p:nvPr/>
            </p:nvSpPr>
            <p:spPr bwMode="auto">
              <a:xfrm>
                <a:off x="1536" y="1488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7" name="Text Box 12"/>
              <p:cNvSpPr txBox="1">
                <a:spLocks noChangeArrowheads="1"/>
              </p:cNvSpPr>
              <p:nvPr/>
            </p:nvSpPr>
            <p:spPr bwMode="auto">
              <a:xfrm>
                <a:off x="1680" y="1152"/>
                <a:ext cx="13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贝叶斯信念网络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31788" name="Text Box 13"/>
              <p:cNvSpPr txBox="1">
                <a:spLocks noChangeArrowheads="1"/>
              </p:cNvSpPr>
              <p:nvPr/>
            </p:nvSpPr>
            <p:spPr bwMode="gray">
              <a:xfrm>
                <a:off x="1269" y="1166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grpSp>
          <p:nvGrpSpPr>
            <p:cNvPr id="31750" name="Group 32"/>
            <p:cNvGrpSpPr>
              <a:grpSpLocks/>
            </p:cNvGrpSpPr>
            <p:nvPr/>
          </p:nvGrpSpPr>
          <p:grpSpPr bwMode="auto">
            <a:xfrm>
              <a:off x="1152" y="1288"/>
              <a:ext cx="3408" cy="419"/>
              <a:chOff x="1152" y="1680"/>
              <a:chExt cx="3408" cy="419"/>
            </a:xfrm>
          </p:grpSpPr>
          <p:grpSp>
            <p:nvGrpSpPr>
              <p:cNvPr id="31778" name="Group 7"/>
              <p:cNvGrpSpPr>
                <a:grpSpLocks/>
              </p:cNvGrpSpPr>
              <p:nvPr/>
            </p:nvGrpSpPr>
            <p:grpSpPr bwMode="auto">
              <a:xfrm>
                <a:off x="1152" y="1680"/>
                <a:ext cx="480" cy="419"/>
                <a:chOff x="3171" y="2656"/>
                <a:chExt cx="1547" cy="1350"/>
              </a:xfrm>
            </p:grpSpPr>
            <p:sp>
              <p:nvSpPr>
                <p:cNvPr id="31782" name="AutoShape 8"/>
                <p:cNvSpPr>
                  <a:spLocks noChangeArrowheads="1"/>
                </p:cNvSpPr>
                <p:nvPr/>
              </p:nvSpPr>
              <p:spPr bwMode="gray">
                <a:xfrm>
                  <a:off x="3184" y="2679"/>
                  <a:ext cx="1534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1783" name="AutoShape 9"/>
                <p:cNvSpPr>
                  <a:spLocks noChangeArrowheads="1"/>
                </p:cNvSpPr>
                <p:nvPr/>
              </p:nvSpPr>
              <p:spPr bwMode="gray">
                <a:xfrm>
                  <a:off x="3171" y="2656"/>
                  <a:ext cx="1534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AutoShape 10">
                  <a:extLst>
                    <a:ext uri="{FF2B5EF4-FFF2-40B4-BE49-F238E27FC236}">
                      <a16:creationId xmlns:a16="http://schemas.microsoft.com/office/drawing/2014/main" id="{611BC194-DEA8-46FB-978C-351EE6EED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0" y="2734"/>
                  <a:ext cx="1348" cy="1161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31779" name="Line 14"/>
              <p:cNvSpPr>
                <a:spLocks noChangeShapeType="1"/>
              </p:cNvSpPr>
              <p:nvPr/>
            </p:nvSpPr>
            <p:spPr bwMode="auto">
              <a:xfrm>
                <a:off x="1536" y="2064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0" name="Text Box 15"/>
              <p:cNvSpPr txBox="1">
                <a:spLocks noChangeArrowheads="1"/>
              </p:cNvSpPr>
              <p:nvPr/>
            </p:nvSpPr>
            <p:spPr bwMode="auto">
              <a:xfrm>
                <a:off x="1680" y="1728"/>
                <a:ext cx="13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用后向传播分类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31781" name="Text Box 16"/>
              <p:cNvSpPr txBox="1">
                <a:spLocks noChangeArrowheads="1"/>
              </p:cNvSpPr>
              <p:nvPr/>
            </p:nvSpPr>
            <p:spPr bwMode="gray">
              <a:xfrm>
                <a:off x="1269" y="1742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2</a:t>
                </a:r>
              </a:p>
            </p:txBody>
          </p:sp>
        </p:grpSp>
        <p:grpSp>
          <p:nvGrpSpPr>
            <p:cNvPr id="31751" name="Group 33"/>
            <p:cNvGrpSpPr>
              <a:grpSpLocks/>
            </p:cNvGrpSpPr>
            <p:nvPr/>
          </p:nvGrpSpPr>
          <p:grpSpPr bwMode="auto">
            <a:xfrm>
              <a:off x="1152" y="1685"/>
              <a:ext cx="3408" cy="419"/>
              <a:chOff x="1152" y="2242"/>
              <a:chExt cx="3408" cy="419"/>
            </a:xfrm>
          </p:grpSpPr>
          <p:grpSp>
            <p:nvGrpSpPr>
              <p:cNvPr id="31771" name="Group 17"/>
              <p:cNvGrpSpPr>
                <a:grpSpLocks/>
              </p:cNvGrpSpPr>
              <p:nvPr/>
            </p:nvGrpSpPr>
            <p:grpSpPr bwMode="auto">
              <a:xfrm>
                <a:off x="1152" y="2242"/>
                <a:ext cx="480" cy="419"/>
                <a:chOff x="1110" y="2656"/>
                <a:chExt cx="1549" cy="1351"/>
              </a:xfrm>
            </p:grpSpPr>
            <p:sp>
              <p:nvSpPr>
                <p:cNvPr id="31775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1776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AutoShape 20">
                  <a:extLst>
                    <a:ext uri="{FF2B5EF4-FFF2-40B4-BE49-F238E27FC236}">
                      <a16:creationId xmlns:a16="http://schemas.microsoft.com/office/drawing/2014/main" id="{C6237A21-9DCC-4FD4-A405-A287BBD80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5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31772" name="Line 25"/>
              <p:cNvSpPr>
                <a:spLocks noChangeShapeType="1"/>
              </p:cNvSpPr>
              <p:nvPr/>
            </p:nvSpPr>
            <p:spPr bwMode="auto">
              <a:xfrm>
                <a:off x="1536" y="2626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3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100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支持向量机</a:t>
                </a:r>
                <a:endParaRPr lang="en-US" altLang="zh-CN" sz="2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3</a:t>
                </a:r>
              </a:p>
            </p:txBody>
          </p:sp>
        </p:grpSp>
        <p:grpSp>
          <p:nvGrpSpPr>
            <p:cNvPr id="31752" name="Group 34"/>
            <p:cNvGrpSpPr>
              <a:grpSpLocks/>
            </p:cNvGrpSpPr>
            <p:nvPr/>
          </p:nvGrpSpPr>
          <p:grpSpPr bwMode="auto">
            <a:xfrm>
              <a:off x="1152" y="2104"/>
              <a:ext cx="3408" cy="419"/>
              <a:chOff x="1152" y="2818"/>
              <a:chExt cx="3408" cy="419"/>
            </a:xfrm>
          </p:grpSpPr>
          <p:grpSp>
            <p:nvGrpSpPr>
              <p:cNvPr id="31764" name="Group 21"/>
              <p:cNvGrpSpPr>
                <a:grpSpLocks/>
              </p:cNvGrpSpPr>
              <p:nvPr/>
            </p:nvGrpSpPr>
            <p:grpSpPr bwMode="auto">
              <a:xfrm>
                <a:off x="1152" y="2818"/>
                <a:ext cx="480" cy="419"/>
                <a:chOff x="3174" y="2656"/>
                <a:chExt cx="1549" cy="1351"/>
              </a:xfrm>
            </p:grpSpPr>
            <p:sp>
              <p:nvSpPr>
                <p:cNvPr id="31768" name="AutoShape 22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1769" name="AutoShape 23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5" name="AutoShape 24">
                  <a:extLst>
                    <a:ext uri="{FF2B5EF4-FFF2-40B4-BE49-F238E27FC236}">
                      <a16:creationId xmlns:a16="http://schemas.microsoft.com/office/drawing/2014/main" id="{8838DC70-615F-4E67-8C4D-B2C02077B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3" y="2736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31765" name="Line 28"/>
              <p:cNvSpPr>
                <a:spLocks noChangeShapeType="1"/>
              </p:cNvSpPr>
              <p:nvPr/>
            </p:nvSpPr>
            <p:spPr bwMode="auto">
              <a:xfrm>
                <a:off x="1536" y="3202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6" name="Text Box 29"/>
              <p:cNvSpPr txBox="1">
                <a:spLocks noChangeArrowheads="1"/>
              </p:cNvSpPr>
              <p:nvPr/>
            </p:nvSpPr>
            <p:spPr bwMode="auto">
              <a:xfrm>
                <a:off x="1680" y="2866"/>
                <a:ext cx="1728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其他方法与其他问题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31767" name="Text Box 30"/>
              <p:cNvSpPr txBox="1">
                <a:spLocks noChangeArrowheads="1"/>
              </p:cNvSpPr>
              <p:nvPr/>
            </p:nvSpPr>
            <p:spPr bwMode="gray">
              <a:xfrm>
                <a:off x="1269" y="2880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4</a:t>
                </a:r>
              </a:p>
            </p:txBody>
          </p:sp>
        </p:grpSp>
        <p:grpSp>
          <p:nvGrpSpPr>
            <p:cNvPr id="31753" name="Group 33"/>
            <p:cNvGrpSpPr>
              <a:grpSpLocks/>
            </p:cNvGrpSpPr>
            <p:nvPr/>
          </p:nvGrpSpPr>
          <p:grpSpPr bwMode="auto">
            <a:xfrm>
              <a:off x="1152" y="2512"/>
              <a:ext cx="3408" cy="419"/>
              <a:chOff x="1152" y="2242"/>
              <a:chExt cx="3408" cy="419"/>
            </a:xfrm>
          </p:grpSpPr>
          <p:grpSp>
            <p:nvGrpSpPr>
              <p:cNvPr id="31757" name="Group 17"/>
              <p:cNvGrpSpPr>
                <a:grpSpLocks/>
              </p:cNvGrpSpPr>
              <p:nvPr/>
            </p:nvGrpSpPr>
            <p:grpSpPr bwMode="auto">
              <a:xfrm>
                <a:off x="1152" y="2242"/>
                <a:ext cx="480" cy="419"/>
                <a:chOff x="1110" y="2656"/>
                <a:chExt cx="1549" cy="1351"/>
              </a:xfrm>
            </p:grpSpPr>
            <p:sp>
              <p:nvSpPr>
                <p:cNvPr id="31761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1762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3" name="AutoShape 20">
                  <a:extLst>
                    <a:ext uri="{FF2B5EF4-FFF2-40B4-BE49-F238E27FC236}">
                      <a16:creationId xmlns:a16="http://schemas.microsoft.com/office/drawing/2014/main" id="{ADA4D84E-584C-446A-BBBC-742B603AC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7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31758" name="Line 25"/>
              <p:cNvSpPr>
                <a:spLocks noChangeShapeType="1"/>
              </p:cNvSpPr>
              <p:nvPr/>
            </p:nvSpPr>
            <p:spPr bwMode="auto">
              <a:xfrm>
                <a:off x="1536" y="2626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9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4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rPr>
                  <a:t>小结</a:t>
                </a:r>
                <a:endParaRPr kumimoji="1" lang="en-US" altLang="zh-CN" sz="2400" b="1"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1760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5</a:t>
                </a:r>
                <a:endParaRPr kumimoji="1" lang="zh-CN" altLang="en-US" sz="2400" b="1">
                  <a:solidFill>
                    <a:schemeClr val="bg1"/>
                  </a:solidFill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31754" name="Group 33"/>
            <p:cNvGrpSpPr>
              <a:grpSpLocks/>
            </p:cNvGrpSpPr>
            <p:nvPr/>
          </p:nvGrpSpPr>
          <p:grpSpPr bwMode="auto">
            <a:xfrm>
              <a:off x="1269" y="3377"/>
              <a:ext cx="518" cy="304"/>
              <a:chOff x="1269" y="2290"/>
              <a:chExt cx="518" cy="304"/>
            </a:xfrm>
          </p:grpSpPr>
          <p:sp>
            <p:nvSpPr>
              <p:cNvPr id="31755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10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endParaRPr kumimoji="1" lang="en-US" altLang="zh-CN" sz="2400" b="1"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31756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7</a:t>
                </a:r>
                <a:endParaRPr kumimoji="1" lang="zh-CN" altLang="en-US" sz="2400" b="1">
                  <a:solidFill>
                    <a:schemeClr val="bg1"/>
                  </a:solidFill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01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灯片编号占位符 5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191C067-6282-4B11-8B11-8D575D91EF50}" type="slidenum">
              <a:rPr lang="zh-CN" altLang="en-US" sz="1400">
                <a:ea typeface="楷体" panose="02010609060101010101" pitchFamily="49" charset="-122"/>
                <a:cs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CN" altLang="en-US" sz="1400">
              <a:ea typeface="楷体" panose="02010609060101010101" pitchFamily="49" charset="-122"/>
              <a:cs typeface="楷体_GB2312" pitchFamily="49" charset="-122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分类：高级方法</a:t>
            </a:r>
            <a:endParaRPr b="0" dirty="0"/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3131402" y="1788458"/>
            <a:ext cx="5864225" cy="4471988"/>
            <a:chOff x="1150" y="869"/>
            <a:chExt cx="3410" cy="2812"/>
          </a:xfrm>
        </p:grpSpPr>
        <p:grpSp>
          <p:nvGrpSpPr>
            <p:cNvPr id="15365" name="Group 31"/>
            <p:cNvGrpSpPr>
              <a:grpSpLocks/>
            </p:cNvGrpSpPr>
            <p:nvPr/>
          </p:nvGrpSpPr>
          <p:grpSpPr bwMode="auto">
            <a:xfrm>
              <a:off x="1150" y="869"/>
              <a:ext cx="3408" cy="419"/>
              <a:chOff x="1152" y="1104"/>
              <a:chExt cx="3408" cy="419"/>
            </a:xfrm>
          </p:grpSpPr>
          <p:grpSp>
            <p:nvGrpSpPr>
              <p:cNvPr id="15401" name="Group 3"/>
              <p:cNvGrpSpPr>
                <a:grpSpLocks/>
              </p:cNvGrpSpPr>
              <p:nvPr/>
            </p:nvGrpSpPr>
            <p:grpSpPr bwMode="auto">
              <a:xfrm>
                <a:off x="1152" y="1104"/>
                <a:ext cx="480" cy="419"/>
                <a:chOff x="1110" y="2656"/>
                <a:chExt cx="1549" cy="1351"/>
              </a:xfrm>
            </p:grpSpPr>
            <p:sp>
              <p:nvSpPr>
                <p:cNvPr id="15405" name="AutoShape 4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406" name="AutoShape 5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" name="AutoShape 6">
                  <a:extLst>
                    <a:ext uri="{FF2B5EF4-FFF2-40B4-BE49-F238E27FC236}">
                      <a16:creationId xmlns:a16="http://schemas.microsoft.com/office/drawing/2014/main" id="{9B7DB7BA-A8DB-4F2D-9322-8E532C37C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6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15402" name="Line 11"/>
              <p:cNvSpPr>
                <a:spLocks noChangeShapeType="1"/>
              </p:cNvSpPr>
              <p:nvPr/>
            </p:nvSpPr>
            <p:spPr bwMode="auto">
              <a:xfrm>
                <a:off x="1536" y="1488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03" name="Text Box 12"/>
              <p:cNvSpPr txBox="1">
                <a:spLocks noChangeArrowheads="1"/>
              </p:cNvSpPr>
              <p:nvPr/>
            </p:nvSpPr>
            <p:spPr bwMode="auto">
              <a:xfrm>
                <a:off x="1680" y="1152"/>
                <a:ext cx="13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贝叶斯信念网络</a:t>
                </a:r>
                <a:endParaRPr lang="en-US" altLang="zh-CN" sz="2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5404" name="Text Box 13"/>
              <p:cNvSpPr txBox="1">
                <a:spLocks noChangeArrowheads="1"/>
              </p:cNvSpPr>
              <p:nvPr/>
            </p:nvSpPr>
            <p:spPr bwMode="gray">
              <a:xfrm>
                <a:off x="1269" y="1166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grpSp>
          <p:nvGrpSpPr>
            <p:cNvPr id="15366" name="Group 32"/>
            <p:cNvGrpSpPr>
              <a:grpSpLocks/>
            </p:cNvGrpSpPr>
            <p:nvPr/>
          </p:nvGrpSpPr>
          <p:grpSpPr bwMode="auto">
            <a:xfrm>
              <a:off x="1152" y="1288"/>
              <a:ext cx="3408" cy="419"/>
              <a:chOff x="1152" y="1680"/>
              <a:chExt cx="3408" cy="419"/>
            </a:xfrm>
          </p:grpSpPr>
          <p:grpSp>
            <p:nvGrpSpPr>
              <p:cNvPr id="15394" name="Group 7"/>
              <p:cNvGrpSpPr>
                <a:grpSpLocks/>
              </p:cNvGrpSpPr>
              <p:nvPr/>
            </p:nvGrpSpPr>
            <p:grpSpPr bwMode="auto">
              <a:xfrm>
                <a:off x="1152" y="1680"/>
                <a:ext cx="480" cy="419"/>
                <a:chOff x="3171" y="2656"/>
                <a:chExt cx="1547" cy="1350"/>
              </a:xfrm>
            </p:grpSpPr>
            <p:sp>
              <p:nvSpPr>
                <p:cNvPr id="15398" name="AutoShape 8"/>
                <p:cNvSpPr>
                  <a:spLocks noChangeArrowheads="1"/>
                </p:cNvSpPr>
                <p:nvPr/>
              </p:nvSpPr>
              <p:spPr bwMode="gray">
                <a:xfrm>
                  <a:off x="3184" y="2679"/>
                  <a:ext cx="1534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399" name="AutoShape 9"/>
                <p:cNvSpPr>
                  <a:spLocks noChangeArrowheads="1"/>
                </p:cNvSpPr>
                <p:nvPr/>
              </p:nvSpPr>
              <p:spPr bwMode="gray">
                <a:xfrm>
                  <a:off x="3171" y="2656"/>
                  <a:ext cx="1534" cy="1327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9" name="AutoShape 10">
                  <a:extLst>
                    <a:ext uri="{FF2B5EF4-FFF2-40B4-BE49-F238E27FC236}">
                      <a16:creationId xmlns:a16="http://schemas.microsoft.com/office/drawing/2014/main" id="{858ADA49-FEFB-4A8C-83FB-7A8AA0331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0" y="2734"/>
                  <a:ext cx="1348" cy="1161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15395" name="Line 14"/>
              <p:cNvSpPr>
                <a:spLocks noChangeShapeType="1"/>
              </p:cNvSpPr>
              <p:nvPr/>
            </p:nvSpPr>
            <p:spPr bwMode="auto">
              <a:xfrm>
                <a:off x="1536" y="2064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96" name="Text Box 15"/>
              <p:cNvSpPr txBox="1">
                <a:spLocks noChangeArrowheads="1"/>
              </p:cNvSpPr>
              <p:nvPr/>
            </p:nvSpPr>
            <p:spPr bwMode="auto">
              <a:xfrm>
                <a:off x="1680" y="1728"/>
                <a:ext cx="13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用后向传播分类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5397" name="Text Box 16"/>
              <p:cNvSpPr txBox="1">
                <a:spLocks noChangeArrowheads="1"/>
              </p:cNvSpPr>
              <p:nvPr/>
            </p:nvSpPr>
            <p:spPr bwMode="gray">
              <a:xfrm>
                <a:off x="1269" y="1742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2</a:t>
                </a:r>
              </a:p>
            </p:txBody>
          </p:sp>
        </p:grpSp>
        <p:grpSp>
          <p:nvGrpSpPr>
            <p:cNvPr id="15367" name="Group 33"/>
            <p:cNvGrpSpPr>
              <a:grpSpLocks/>
            </p:cNvGrpSpPr>
            <p:nvPr/>
          </p:nvGrpSpPr>
          <p:grpSpPr bwMode="auto">
            <a:xfrm>
              <a:off x="1152" y="1685"/>
              <a:ext cx="3408" cy="419"/>
              <a:chOff x="1152" y="2242"/>
              <a:chExt cx="3408" cy="419"/>
            </a:xfrm>
          </p:grpSpPr>
          <p:grpSp>
            <p:nvGrpSpPr>
              <p:cNvPr id="15387" name="Group 17"/>
              <p:cNvGrpSpPr>
                <a:grpSpLocks/>
              </p:cNvGrpSpPr>
              <p:nvPr/>
            </p:nvGrpSpPr>
            <p:grpSpPr bwMode="auto">
              <a:xfrm>
                <a:off x="1152" y="2242"/>
                <a:ext cx="480" cy="419"/>
                <a:chOff x="1110" y="2656"/>
                <a:chExt cx="1549" cy="1351"/>
              </a:xfrm>
            </p:grpSpPr>
            <p:sp>
              <p:nvSpPr>
                <p:cNvPr id="15391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392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7" name="AutoShape 20">
                  <a:extLst>
                    <a:ext uri="{FF2B5EF4-FFF2-40B4-BE49-F238E27FC236}">
                      <a16:creationId xmlns:a16="http://schemas.microsoft.com/office/drawing/2014/main" id="{7B76768A-A989-4D16-939E-799BB6B247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5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15388" name="Line 25"/>
              <p:cNvSpPr>
                <a:spLocks noChangeShapeType="1"/>
              </p:cNvSpPr>
              <p:nvPr/>
            </p:nvSpPr>
            <p:spPr bwMode="auto">
              <a:xfrm>
                <a:off x="1536" y="2626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9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100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支持向量机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5390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3</a:t>
                </a:r>
              </a:p>
            </p:txBody>
          </p:sp>
        </p:grpSp>
        <p:grpSp>
          <p:nvGrpSpPr>
            <p:cNvPr id="15368" name="Group 34"/>
            <p:cNvGrpSpPr>
              <a:grpSpLocks/>
            </p:cNvGrpSpPr>
            <p:nvPr/>
          </p:nvGrpSpPr>
          <p:grpSpPr bwMode="auto">
            <a:xfrm>
              <a:off x="1152" y="2104"/>
              <a:ext cx="3408" cy="419"/>
              <a:chOff x="1152" y="2818"/>
              <a:chExt cx="3408" cy="419"/>
            </a:xfrm>
          </p:grpSpPr>
          <p:grpSp>
            <p:nvGrpSpPr>
              <p:cNvPr id="15380" name="Group 21"/>
              <p:cNvGrpSpPr>
                <a:grpSpLocks/>
              </p:cNvGrpSpPr>
              <p:nvPr/>
            </p:nvGrpSpPr>
            <p:grpSpPr bwMode="auto">
              <a:xfrm>
                <a:off x="1152" y="2818"/>
                <a:ext cx="480" cy="419"/>
                <a:chOff x="3174" y="2656"/>
                <a:chExt cx="1549" cy="1351"/>
              </a:xfrm>
            </p:grpSpPr>
            <p:sp>
              <p:nvSpPr>
                <p:cNvPr id="15384" name="AutoShape 22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385" name="AutoShape 23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35" name="AutoShape 24">
                  <a:extLst>
                    <a:ext uri="{FF2B5EF4-FFF2-40B4-BE49-F238E27FC236}">
                      <a16:creationId xmlns:a16="http://schemas.microsoft.com/office/drawing/2014/main" id="{915E9FD8-5B15-4203-97B1-840657D52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63" y="2736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15381" name="Line 28"/>
              <p:cNvSpPr>
                <a:spLocks noChangeShapeType="1"/>
              </p:cNvSpPr>
              <p:nvPr/>
            </p:nvSpPr>
            <p:spPr bwMode="auto">
              <a:xfrm>
                <a:off x="1536" y="3202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2" name="Text Box 29"/>
              <p:cNvSpPr txBox="1">
                <a:spLocks noChangeArrowheads="1"/>
              </p:cNvSpPr>
              <p:nvPr/>
            </p:nvSpPr>
            <p:spPr bwMode="auto">
              <a:xfrm>
                <a:off x="1680" y="2866"/>
                <a:ext cx="1728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楷体" panose="02010609060101010101" pitchFamily="49" charset="-122"/>
                    <a:ea typeface="楷体" panose="02010609060101010101" pitchFamily="49" charset="-122"/>
                  </a:rPr>
                  <a:t>其他方法与其他问题</a:t>
                </a:r>
                <a:endPara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5383" name="Text Box 30"/>
              <p:cNvSpPr txBox="1">
                <a:spLocks noChangeArrowheads="1"/>
              </p:cNvSpPr>
              <p:nvPr/>
            </p:nvSpPr>
            <p:spPr bwMode="gray">
              <a:xfrm>
                <a:off x="1269" y="2880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4</a:t>
                </a:r>
              </a:p>
            </p:txBody>
          </p:sp>
        </p:grpSp>
        <p:grpSp>
          <p:nvGrpSpPr>
            <p:cNvPr id="15369" name="Group 33"/>
            <p:cNvGrpSpPr>
              <a:grpSpLocks/>
            </p:cNvGrpSpPr>
            <p:nvPr/>
          </p:nvGrpSpPr>
          <p:grpSpPr bwMode="auto">
            <a:xfrm>
              <a:off x="1152" y="2512"/>
              <a:ext cx="3408" cy="419"/>
              <a:chOff x="1152" y="2242"/>
              <a:chExt cx="3408" cy="419"/>
            </a:xfrm>
          </p:grpSpPr>
          <p:grpSp>
            <p:nvGrpSpPr>
              <p:cNvPr id="15373" name="Group 17"/>
              <p:cNvGrpSpPr>
                <a:grpSpLocks/>
              </p:cNvGrpSpPr>
              <p:nvPr/>
            </p:nvGrpSpPr>
            <p:grpSpPr bwMode="auto">
              <a:xfrm>
                <a:off x="1152" y="2242"/>
                <a:ext cx="480" cy="419"/>
                <a:chOff x="1110" y="2656"/>
                <a:chExt cx="1549" cy="1351"/>
              </a:xfrm>
            </p:grpSpPr>
            <p:sp>
              <p:nvSpPr>
                <p:cNvPr id="15377" name="AutoShape 18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5378" name="AutoShape 19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0">
                      <a:srgbClr val="E6E6E6"/>
                    </a:gs>
                    <a:gs pos="66000">
                      <a:srgbClr val="7D8496"/>
                    </a:gs>
                    <a:gs pos="73500">
                      <a:srgbClr val="E6E6E6"/>
                    </a:gs>
                    <a:gs pos="92500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algn="just">
                    <a:spcBef>
                      <a:spcPct val="20000"/>
                    </a:spcBef>
                    <a:buClr>
                      <a:schemeClr val="tx2"/>
                    </a:buClr>
                    <a:buFont typeface="Wingdings" panose="05000000000000000000" pitchFamily="2" charset="2"/>
                    <a:buChar char="v"/>
                    <a:defRPr sz="25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 algn="just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2pPr>
                  <a:lvl3pPr marL="1143000" indent="-228600" algn="just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43" name="AutoShape 20">
                  <a:extLst>
                    <a:ext uri="{FF2B5EF4-FFF2-40B4-BE49-F238E27FC236}">
                      <a16:creationId xmlns:a16="http://schemas.microsoft.com/office/drawing/2014/main" id="{9F619D11-EC4A-47A0-A7E5-E4C9F985B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199" y="2737"/>
                  <a:ext cx="1349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1" hangingPunct="1">
                    <a:defRPr/>
                  </a:pPr>
                  <a:endParaRPr kumimoji="1" lang="zh-CN" altLang="en-US" sz="2400" b="1" dirty="0">
                    <a:latin typeface="Tahoma" pitchFamily="34" charset="0"/>
                    <a:ea typeface="楷体" pitchFamily="49" charset="-122"/>
                  </a:endParaRPr>
                </a:p>
              </p:txBody>
            </p:sp>
          </p:grpSp>
          <p:sp>
            <p:nvSpPr>
              <p:cNvPr id="15374" name="Line 25"/>
              <p:cNvSpPr>
                <a:spLocks noChangeShapeType="1"/>
              </p:cNvSpPr>
              <p:nvPr/>
            </p:nvSpPr>
            <p:spPr bwMode="auto">
              <a:xfrm>
                <a:off x="1536" y="2626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C0C0C0"/>
                </a:solidFill>
                <a:prstDash val="sysDot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75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46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latin typeface="Tahoma" panose="020B0604030504040204" pitchFamily="34" charset="0"/>
                    <a:ea typeface="楷体" panose="02010609060101010101" pitchFamily="49" charset="-122"/>
                  </a:rPr>
                  <a:t>小结</a:t>
                </a:r>
                <a:endParaRPr kumimoji="1" lang="en-US" altLang="zh-CN" sz="2400" b="1"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5376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5</a:t>
                </a:r>
                <a:endParaRPr kumimoji="1" lang="zh-CN" altLang="en-US" sz="2400" b="1">
                  <a:solidFill>
                    <a:schemeClr val="bg1"/>
                  </a:solidFill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5370" name="Group 33"/>
            <p:cNvGrpSpPr>
              <a:grpSpLocks/>
            </p:cNvGrpSpPr>
            <p:nvPr/>
          </p:nvGrpSpPr>
          <p:grpSpPr bwMode="auto">
            <a:xfrm>
              <a:off x="1269" y="3377"/>
              <a:ext cx="518" cy="304"/>
              <a:chOff x="1269" y="2290"/>
              <a:chExt cx="518" cy="304"/>
            </a:xfrm>
          </p:grpSpPr>
          <p:sp>
            <p:nvSpPr>
              <p:cNvPr id="15371" name="Text Box 26"/>
              <p:cNvSpPr txBox="1">
                <a:spLocks noChangeArrowheads="1"/>
              </p:cNvSpPr>
              <p:nvPr/>
            </p:nvSpPr>
            <p:spPr bwMode="auto">
              <a:xfrm>
                <a:off x="1680" y="2290"/>
                <a:ext cx="10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endParaRPr kumimoji="1" lang="en-US" altLang="zh-CN" sz="2400" b="1"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5372" name="Text Box 27"/>
              <p:cNvSpPr txBox="1">
                <a:spLocks noChangeArrowheads="1"/>
              </p:cNvSpPr>
              <p:nvPr/>
            </p:nvSpPr>
            <p:spPr bwMode="gray">
              <a:xfrm>
                <a:off x="1269" y="2304"/>
                <a:ext cx="221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solidFill>
                      <a:schemeClr val="bg1"/>
                    </a:solidFill>
                    <a:latin typeface="Tahoma" panose="020B0604030504040204" pitchFamily="34" charset="0"/>
                    <a:ea typeface="楷体" panose="02010609060101010101" pitchFamily="49" charset="-122"/>
                  </a:rPr>
                  <a:t>7</a:t>
                </a:r>
                <a:endParaRPr kumimoji="1" lang="zh-CN" altLang="en-US" sz="2400" b="1">
                  <a:solidFill>
                    <a:schemeClr val="bg1"/>
                  </a:solidFill>
                  <a:latin typeface="Tahoma" panose="020B0604030504040204" pitchFamily="34" charset="0"/>
                  <a:ea typeface="楷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2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灯片编号占位符 3">
            <a:extLst>
              <a:ext uri="{FF2B5EF4-FFF2-40B4-BE49-F238E27FC236}">
                <a16:creationId xmlns:a16="http://schemas.microsoft.com/office/drawing/2014/main" id="{BFA9F2D7-FF44-4BDB-82E4-E30886E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35CA3BD-0FD1-4CF7-A84E-BF10046A708E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1922" name="标题 1">
            <a:extLst>
              <a:ext uri="{FF2B5EF4-FFF2-40B4-BE49-F238E27FC236}">
                <a16:creationId xmlns:a16="http://schemas.microsoft.com/office/drawing/2014/main" id="{8807B1B7-B6A9-4A12-AF86-4741A82C6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j-ea"/>
              </a:rPr>
              <a:t>朴素贝叶斯分类</a:t>
            </a:r>
            <a:r>
              <a:rPr lang="zh-CN" altLang="en-US" b="0" dirty="0">
                <a:latin typeface="+mj-ea"/>
              </a:rPr>
              <a:t>：“类条件独立”</a:t>
            </a:r>
            <a:r>
              <a:rPr lang="zh-CN" altLang="en-US" dirty="0"/>
              <a:t>假设</a:t>
            </a:r>
            <a:endParaRPr dirty="0"/>
          </a:p>
        </p:txBody>
      </p:sp>
      <p:sp>
        <p:nvSpPr>
          <p:cNvPr id="81923" name="内容占位符 2">
            <a:extLst>
              <a:ext uri="{FF2B5EF4-FFF2-40B4-BE49-F238E27FC236}">
                <a16:creationId xmlns:a16="http://schemas.microsoft.com/office/drawing/2014/main" id="{FDCD83B4-7EEB-49D2-A251-ACD2177C450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6596228" cy="4789594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sz="2000" dirty="0" err="1">
                <a:solidFill>
                  <a:srgbClr val="FF0000"/>
                </a:solidFill>
              </a:rPr>
              <a:t>给定样本属性值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有条件地相互独立</a:t>
            </a:r>
            <a:r>
              <a:rPr sz="2000" dirty="0" err="1"/>
              <a:t>，即属性间不存在依赖关系</a:t>
            </a:r>
            <a:r>
              <a:rPr sz="2000" dirty="0"/>
              <a:t>：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150000"/>
              </a:lnSpc>
            </a:pPr>
            <a:endParaRPr lang="en-US" sz="1800" dirty="0"/>
          </a:p>
          <a:p>
            <a:pPr eaLnBrk="1" hangingPunct="1">
              <a:lnSpc>
                <a:spcPct val="150000"/>
              </a:lnSpc>
            </a:pPr>
            <a:r>
              <a:rPr sz="1800" dirty="0" err="1"/>
              <a:t>如果</a:t>
            </a:r>
            <a:r>
              <a:rPr lang="en-US" altLang="zh-CN" sz="1800" dirty="0" err="1"/>
              <a:t>A</a:t>
            </a:r>
            <a:r>
              <a:rPr lang="en-US" altLang="zh-CN" sz="1800" baseline="-25000" dirty="0" err="1"/>
              <a:t>K</a:t>
            </a:r>
            <a:r>
              <a:rPr sz="1800" dirty="0" err="1"/>
              <a:t>是分类属性，则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P(</a:t>
            </a:r>
            <a:r>
              <a:rPr lang="en-US" altLang="zh-CN" sz="1800" dirty="0" err="1">
                <a:solidFill>
                  <a:srgbClr val="FF0000"/>
                </a:solidFill>
              </a:rPr>
              <a:t>x</a:t>
            </a:r>
            <a:r>
              <a:rPr lang="en-US" altLang="zh-CN" sz="1800" baseline="-25000" dirty="0" err="1">
                <a:solidFill>
                  <a:srgbClr val="FF0000"/>
                </a:solidFill>
              </a:rPr>
              <a:t>k</a:t>
            </a:r>
            <a:r>
              <a:rPr lang="en-US" altLang="zh-CN" sz="1800" dirty="0" err="1">
                <a:solidFill>
                  <a:srgbClr val="FF0000"/>
                </a:solidFill>
              </a:rPr>
              <a:t>|C</a:t>
            </a:r>
            <a:r>
              <a:rPr lang="en-US" altLang="zh-CN" sz="1800" baseline="-25000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>
                <a:solidFill>
                  <a:srgbClr val="FF0000"/>
                </a:solidFill>
              </a:rPr>
              <a:t>) </a:t>
            </a:r>
            <a:r>
              <a:rPr sz="1800" dirty="0" err="1"/>
              <a:t>是</a:t>
            </a:r>
            <a:r>
              <a:rPr lang="en-US" altLang="zh-CN" sz="1800" dirty="0" err="1"/>
              <a:t>D</a:t>
            </a:r>
            <a:r>
              <a:rPr sz="1800" dirty="0" err="1"/>
              <a:t>中属性</a:t>
            </a:r>
            <a:r>
              <a:rPr lang="en-US" altLang="zh-CN" sz="1800" dirty="0" err="1"/>
              <a:t>A</a:t>
            </a:r>
            <a:r>
              <a:rPr lang="en-US" altLang="zh-CN" sz="1800" baseline="-25000" dirty="0" err="1"/>
              <a:t>k</a:t>
            </a:r>
            <a:r>
              <a:rPr sz="1800" dirty="0" err="1"/>
              <a:t>的值为</a:t>
            </a:r>
            <a:r>
              <a:rPr lang="en-US" altLang="zh-CN" sz="1800" dirty="0" err="1"/>
              <a:t>x</a:t>
            </a:r>
            <a:r>
              <a:rPr lang="en-US" altLang="zh-CN" sz="1800" baseline="-25000" dirty="0" err="1"/>
              <a:t>k</a:t>
            </a:r>
            <a:r>
              <a:rPr sz="1800" dirty="0" err="1"/>
              <a:t>的</a:t>
            </a:r>
            <a:r>
              <a:rPr lang="en-US" altLang="zh-CN" sz="1800" dirty="0" err="1"/>
              <a:t>C</a:t>
            </a:r>
            <a:r>
              <a:rPr lang="en-US" altLang="zh-CN" sz="1800" baseline="-25000" dirty="0" err="1"/>
              <a:t>i</a:t>
            </a:r>
            <a:r>
              <a:rPr sz="1800" dirty="0" err="1"/>
              <a:t>类的元组数除以</a:t>
            </a:r>
            <a:r>
              <a:rPr lang="en-US" altLang="zh-CN" sz="1800" dirty="0" err="1"/>
              <a:t>D</a:t>
            </a:r>
            <a:r>
              <a:rPr sz="1800" dirty="0" err="1"/>
              <a:t>中</a:t>
            </a:r>
            <a:r>
              <a:rPr lang="en-US" altLang="zh-CN" sz="1800" dirty="0" err="1"/>
              <a:t>Ci</a:t>
            </a:r>
            <a:r>
              <a:rPr sz="1800" dirty="0" err="1"/>
              <a:t>类的元组数</a:t>
            </a:r>
            <a:r>
              <a:rPr lang="en-US" altLang="zh-CN" sz="1800" dirty="0" err="1"/>
              <a:t>|C</a:t>
            </a:r>
            <a:r>
              <a:rPr lang="en-US" altLang="zh-CN" sz="1800" baseline="-25000" dirty="0" err="1"/>
              <a:t>i</a:t>
            </a:r>
            <a:r>
              <a:rPr lang="en-US" altLang="zh-CN" sz="1800" baseline="-25000" dirty="0"/>
              <a:t>, D</a:t>
            </a:r>
            <a:r>
              <a:rPr lang="en-US" altLang="zh-CN" sz="1800" dirty="0"/>
              <a:t>| </a:t>
            </a:r>
          </a:p>
          <a:p>
            <a:pPr eaLnBrk="1" hangingPunct="1">
              <a:lnSpc>
                <a:spcPct val="150000"/>
              </a:lnSpc>
            </a:pPr>
            <a:r>
              <a:rPr sz="1800" dirty="0" err="1"/>
              <a:t>如果</a:t>
            </a:r>
            <a:r>
              <a:rPr lang="en-US" altLang="zh-CN" sz="1800" dirty="0" err="1"/>
              <a:t>A</a:t>
            </a:r>
            <a:r>
              <a:rPr lang="en-US" altLang="zh-CN" sz="1800" baseline="-25000" dirty="0" err="1"/>
              <a:t>K</a:t>
            </a:r>
            <a:r>
              <a:rPr sz="1800" dirty="0" err="1"/>
              <a:t>是连续值属性，则</a:t>
            </a:r>
            <a:r>
              <a:rPr sz="1800" dirty="0"/>
              <a:t>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P(</a:t>
            </a:r>
            <a:r>
              <a:rPr lang="en-US" altLang="zh-CN" sz="1800" dirty="0" err="1">
                <a:solidFill>
                  <a:srgbClr val="FF0000"/>
                </a:solidFill>
                <a:ea typeface="SimSun" panose="02010600030101010101" pitchFamily="2" charset="-122"/>
              </a:rPr>
              <a:t>x</a:t>
            </a:r>
            <a:r>
              <a:rPr lang="en-US" altLang="zh-CN" sz="1800" baseline="-25000" dirty="0" err="1">
                <a:solidFill>
                  <a:srgbClr val="FF0000"/>
                </a:solidFill>
                <a:ea typeface="SimSun" panose="02010600030101010101" pitchFamily="2" charset="-122"/>
              </a:rPr>
              <a:t>k</a:t>
            </a:r>
            <a:r>
              <a:rPr lang="en-US" altLang="zh-CN" sz="1800" dirty="0" err="1">
                <a:solidFill>
                  <a:srgbClr val="FF0000"/>
                </a:solidFill>
                <a:ea typeface="SimSun" panose="02010600030101010101" pitchFamily="2" charset="-122"/>
              </a:rPr>
              <a:t>|C</a:t>
            </a:r>
            <a:r>
              <a:rPr lang="en-US" altLang="zh-CN" sz="1800" baseline="-25000" dirty="0" err="1">
                <a:solidFill>
                  <a:srgbClr val="FF0000"/>
                </a:solidFill>
                <a:ea typeface="SimSun" panose="02010600030101010101" pitchFamily="2" charset="-122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)</a:t>
            </a:r>
            <a:r>
              <a:rPr lang="en-US" altLang="zh-CN" sz="1800" dirty="0">
                <a:ea typeface="SimSun" panose="02010600030101010101" pitchFamily="2" charset="-122"/>
              </a:rPr>
              <a:t> </a:t>
            </a:r>
            <a:r>
              <a:rPr sz="1800" dirty="0" err="1"/>
              <a:t>通常符合均值为</a:t>
            </a:r>
            <a:r>
              <a:rPr lang="en-US" altLang="zh-CN" sz="1800" dirty="0" err="1"/>
              <a:t>u</a:t>
            </a:r>
            <a:r>
              <a:rPr sz="1800" dirty="0" err="1"/>
              <a:t>，标准差为</a:t>
            </a:r>
            <a:r>
              <a:rPr lang="el-GR" altLang="zh-CN" sz="1800" dirty="0"/>
              <a:t>σ</a:t>
            </a:r>
            <a:r>
              <a:rPr lang="en-US" altLang="zh-CN" sz="1800" dirty="0"/>
              <a:t> </a:t>
            </a:r>
            <a:r>
              <a:rPr sz="1800" dirty="0" err="1"/>
              <a:t>的高斯分布，如下定义</a:t>
            </a:r>
            <a:r>
              <a:rPr sz="1800" dirty="0"/>
              <a:t>：</a:t>
            </a:r>
          </a:p>
        </p:txBody>
      </p:sp>
      <p:graphicFrame>
        <p:nvGraphicFramePr>
          <p:cNvPr id="81925" name="Object 10">
            <a:extLst>
              <a:ext uri="{FF2B5EF4-FFF2-40B4-BE49-F238E27FC236}">
                <a16:creationId xmlns:a16="http://schemas.microsoft.com/office/drawing/2014/main" id="{B2CD7B4D-9109-4DC1-A843-EB92421C7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73156"/>
              </p:ext>
            </p:extLst>
          </p:nvPr>
        </p:nvGraphicFramePr>
        <p:xfrm>
          <a:off x="700033" y="2405743"/>
          <a:ext cx="60071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" name="公式" r:id="rId3" imgW="4089400" imgH="508000" progId="Equation.3">
                  <p:embed/>
                </p:oleObj>
              </mc:Choice>
              <mc:Fallback>
                <p:oleObj name="公式" r:id="rId3" imgW="4089400" imgH="508000" progId="Equation.3">
                  <p:embed/>
                  <p:pic>
                    <p:nvPicPr>
                      <p:cNvPr id="81925" name="Object 10">
                        <a:extLst>
                          <a:ext uri="{FF2B5EF4-FFF2-40B4-BE49-F238E27FC236}">
                            <a16:creationId xmlns:a16="http://schemas.microsoft.com/office/drawing/2014/main" id="{B2CD7B4D-9109-4DC1-A843-EB92421C7921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33" y="2405743"/>
                        <a:ext cx="6007100" cy="7461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6" name="Object 12">
            <a:extLst>
              <a:ext uri="{FF2B5EF4-FFF2-40B4-BE49-F238E27FC236}">
                <a16:creationId xmlns:a16="http://schemas.microsoft.com/office/drawing/2014/main" id="{A13B7089-5CA7-4701-8928-D807BFAE2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571757"/>
              </p:ext>
            </p:extLst>
          </p:nvPr>
        </p:nvGraphicFramePr>
        <p:xfrm>
          <a:off x="631741" y="5412827"/>
          <a:ext cx="3266560" cy="74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" name="Equation" r:id="rId5" imgW="1663700" imgH="482600" progId="Equation.3">
                  <p:embed/>
                </p:oleObj>
              </mc:Choice>
              <mc:Fallback>
                <p:oleObj name="Equation" r:id="rId5" imgW="1663700" imgH="482600" progId="Equation.3">
                  <p:embed/>
                  <p:pic>
                    <p:nvPicPr>
                      <p:cNvPr id="81926" name="Object 12">
                        <a:extLst>
                          <a:ext uri="{FF2B5EF4-FFF2-40B4-BE49-F238E27FC236}">
                            <a16:creationId xmlns:a16="http://schemas.microsoft.com/office/drawing/2014/main" id="{A13B7089-5CA7-4701-8928-D807BFAE272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741" y="5412827"/>
                        <a:ext cx="3266560" cy="74112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14">
            <a:extLst>
              <a:ext uri="{FF2B5EF4-FFF2-40B4-BE49-F238E27FC236}">
                <a16:creationId xmlns:a16="http://schemas.microsoft.com/office/drawing/2014/main" id="{15DB09D8-2754-4A97-971E-CDC2052139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472369"/>
              </p:ext>
            </p:extLst>
          </p:nvPr>
        </p:nvGraphicFramePr>
        <p:xfrm>
          <a:off x="4157775" y="5567541"/>
          <a:ext cx="2840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" name="公式" r:id="rId7" imgW="1638300" imgH="241300" progId="Equation.3">
                  <p:embed/>
                </p:oleObj>
              </mc:Choice>
              <mc:Fallback>
                <p:oleObj name="公式" r:id="rId7" imgW="1638300" imgH="241300" progId="Equation.3">
                  <p:embed/>
                  <p:pic>
                    <p:nvPicPr>
                      <p:cNvPr id="81927" name="Object 14">
                        <a:extLst>
                          <a:ext uri="{FF2B5EF4-FFF2-40B4-BE49-F238E27FC236}">
                            <a16:creationId xmlns:a16="http://schemas.microsoft.com/office/drawing/2014/main" id="{15DB09D8-2754-4A97-971E-CDC20521399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7775" y="5567541"/>
                        <a:ext cx="2840038" cy="5334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7555712" y="1727912"/>
            <a:ext cx="4081464" cy="3867807"/>
            <a:chOff x="288" y="912"/>
            <a:chExt cx="2352" cy="2544"/>
          </a:xfrm>
          <a:solidFill>
            <a:schemeClr val="bg1">
              <a:lumMod val="95000"/>
            </a:schemeClr>
          </a:solidFill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288" y="912"/>
              <a:ext cx="816" cy="4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Family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History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288" y="1920"/>
              <a:ext cx="816" cy="4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 err="1">
                  <a:solidFill>
                    <a:srgbClr val="000000"/>
                  </a:solidFill>
                  <a:ea typeface="SimSun" panose="02010600030101010101" pitchFamily="2" charset="-122"/>
                </a:rPr>
                <a:t>LungCancer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336" y="2976"/>
              <a:ext cx="816" cy="4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PositiveXRay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1680" y="912"/>
              <a:ext cx="816" cy="4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Smoker</a:t>
              </a: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1728" y="1920"/>
              <a:ext cx="816" cy="4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Emphysema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1824" y="2976"/>
              <a:ext cx="816" cy="4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Dyspnea</a:t>
              </a: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720" y="1392"/>
              <a:ext cx="0" cy="528"/>
            </a:xfrm>
            <a:prstGeom prst="line">
              <a:avLst/>
            </a:prstGeom>
            <a:grp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720" y="2400"/>
              <a:ext cx="0" cy="57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2112" y="1392"/>
              <a:ext cx="0" cy="528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2160" y="2400"/>
              <a:ext cx="0" cy="57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768" y="1344"/>
              <a:ext cx="1104" cy="576"/>
            </a:xfrm>
            <a:prstGeom prst="line">
              <a:avLst/>
            </a:prstGeom>
            <a:grp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720" y="2400"/>
              <a:ext cx="1392" cy="528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7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6711"/>
    </mc:Choice>
    <mc:Fallback xmlns="">
      <p:transition advTm="867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C6FF25B-B298-4788-AC05-41450FED2DEA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贝叶斯信念网络</a:t>
            </a:r>
            <a:r>
              <a:rPr lang="en-US" altLang="zh-CN" b="0" dirty="0"/>
              <a:t>(1/3)</a:t>
            </a:r>
            <a:endParaRPr b="0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22290" y="1364357"/>
            <a:ext cx="11869709" cy="4789594"/>
          </a:xfrm>
        </p:spPr>
        <p:txBody>
          <a:bodyPr/>
          <a:lstStyle/>
          <a:p>
            <a:pPr eaLnBrk="1" hangingPunct="1"/>
            <a:r>
              <a:rPr dirty="0" err="1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贝叶斯信念网络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说明联合条件概率，</a:t>
            </a:r>
            <a:r>
              <a:rPr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允许在变量的子集间定义类条件独立，也简称信念网络，贝叶斯网络。包括：有向无环图</a:t>
            </a:r>
            <a:r>
              <a:rPr 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条件概率表</a:t>
            </a:r>
            <a:r>
              <a:rPr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CPT)</a:t>
            </a:r>
          </a:p>
          <a:p>
            <a:pPr eaLnBrk="1" hangingPunct="1"/>
            <a:r>
              <a:rPr dirty="0" err="1">
                <a:solidFill>
                  <a:srgbClr val="0000FF"/>
                </a:solidFill>
              </a:rPr>
              <a:t>有向无环图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r>
              <a:rPr dirty="0" err="1">
                <a:solidFill>
                  <a:srgbClr val="0000FF"/>
                </a:solidFill>
              </a:rPr>
              <a:t>代表变量间的依赖性</a:t>
            </a:r>
            <a:endParaRPr lang="en-US" dirty="0">
              <a:solidFill>
                <a:srgbClr val="0000FF"/>
              </a:solidFill>
            </a:endParaRPr>
          </a:p>
          <a:p>
            <a:pPr lvl="1" eaLnBrk="1" hangingPunct="1"/>
            <a:endParaRPr dirty="0"/>
          </a:p>
        </p:txBody>
      </p:sp>
      <p:grpSp>
        <p:nvGrpSpPr>
          <p:cNvPr id="16389" name="组合 61"/>
          <p:cNvGrpSpPr>
            <a:grpSpLocks/>
          </p:cNvGrpSpPr>
          <p:nvPr/>
        </p:nvGrpSpPr>
        <p:grpSpPr bwMode="auto">
          <a:xfrm>
            <a:off x="1920898" y="3361571"/>
            <a:ext cx="2665390" cy="2545848"/>
            <a:chOff x="1447800" y="4419600"/>
            <a:chExt cx="2133600" cy="1905000"/>
          </a:xfrm>
          <a:solidFill>
            <a:schemeClr val="bg1">
              <a:lumMod val="85000"/>
            </a:schemeClr>
          </a:solidFill>
        </p:grpSpPr>
        <p:sp>
          <p:nvSpPr>
            <p:cNvPr id="16391" name="AutoShape 4"/>
            <p:cNvSpPr>
              <a:spLocks noChangeArrowheads="1"/>
            </p:cNvSpPr>
            <p:nvPr/>
          </p:nvSpPr>
          <p:spPr bwMode="auto">
            <a:xfrm>
              <a:off x="1447800" y="4876800"/>
              <a:ext cx="457200" cy="457200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Arial" panose="020B0604020202020204" pitchFamily="34" charset="0"/>
                  <a:ea typeface="SimSun" panose="02010600030101010101" pitchFamily="2" charset="-122"/>
                </a:rPr>
                <a:t>X</a:t>
              </a:r>
            </a:p>
          </p:txBody>
        </p:sp>
        <p:sp>
          <p:nvSpPr>
            <p:cNvPr id="16392" name="AutoShape 5"/>
            <p:cNvSpPr>
              <a:spLocks noChangeArrowheads="1"/>
            </p:cNvSpPr>
            <p:nvPr/>
          </p:nvSpPr>
          <p:spPr bwMode="auto">
            <a:xfrm>
              <a:off x="2819400" y="4800600"/>
              <a:ext cx="457200" cy="457200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Arial" panose="020B0604020202020204" pitchFamily="34" charset="0"/>
                  <a:ea typeface="SimSun" panose="02010600030101010101" pitchFamily="2" charset="-122"/>
                </a:rPr>
                <a:t>Y</a:t>
              </a:r>
            </a:p>
          </p:txBody>
        </p:sp>
        <p:sp>
          <p:nvSpPr>
            <p:cNvPr id="16393" name="AutoShape 6"/>
            <p:cNvSpPr>
              <a:spLocks noChangeArrowheads="1"/>
            </p:cNvSpPr>
            <p:nvPr/>
          </p:nvSpPr>
          <p:spPr bwMode="auto">
            <a:xfrm>
              <a:off x="2057400" y="5638800"/>
              <a:ext cx="457200" cy="457200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  <a:ea typeface="SimSun" panose="02010600030101010101" pitchFamily="2" charset="-122"/>
                </a:rPr>
                <a:t>Z</a:t>
              </a:r>
            </a:p>
          </p:txBody>
        </p:sp>
        <p:sp>
          <p:nvSpPr>
            <p:cNvPr id="16394" name="Line 7"/>
            <p:cNvSpPr>
              <a:spLocks noChangeShapeType="1"/>
            </p:cNvSpPr>
            <p:nvPr/>
          </p:nvSpPr>
          <p:spPr bwMode="auto">
            <a:xfrm>
              <a:off x="1828800" y="5257800"/>
              <a:ext cx="304800" cy="4572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395" name="Line 8"/>
            <p:cNvSpPr>
              <a:spLocks noChangeShapeType="1"/>
            </p:cNvSpPr>
            <p:nvPr/>
          </p:nvSpPr>
          <p:spPr bwMode="auto">
            <a:xfrm flipH="1">
              <a:off x="2362200" y="5181600"/>
              <a:ext cx="533400" cy="5334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396" name="AutoShape 9"/>
            <p:cNvSpPr>
              <a:spLocks noChangeArrowheads="1"/>
            </p:cNvSpPr>
            <p:nvPr/>
          </p:nvSpPr>
          <p:spPr bwMode="auto">
            <a:xfrm>
              <a:off x="3124200" y="5867400"/>
              <a:ext cx="457200" cy="457200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  <a:ea typeface="SimSun" panose="02010600030101010101" pitchFamily="2" charset="-122"/>
                </a:rPr>
                <a:t>P</a:t>
              </a:r>
            </a:p>
          </p:txBody>
        </p:sp>
        <p:sp>
          <p:nvSpPr>
            <p:cNvPr id="16397" name="Line 10"/>
            <p:cNvSpPr>
              <a:spLocks noChangeShapeType="1"/>
            </p:cNvSpPr>
            <p:nvPr/>
          </p:nvSpPr>
          <p:spPr bwMode="auto">
            <a:xfrm>
              <a:off x="3124200" y="5257800"/>
              <a:ext cx="152400" cy="6858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398" name="Line 11"/>
            <p:cNvSpPr>
              <a:spLocks noChangeShapeType="1"/>
            </p:cNvSpPr>
            <p:nvPr/>
          </p:nvSpPr>
          <p:spPr bwMode="auto">
            <a:xfrm>
              <a:off x="1676400" y="4419600"/>
              <a:ext cx="0" cy="4572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399" name="Line 12"/>
            <p:cNvSpPr>
              <a:spLocks noChangeShapeType="1"/>
            </p:cNvSpPr>
            <p:nvPr/>
          </p:nvSpPr>
          <p:spPr bwMode="auto">
            <a:xfrm>
              <a:off x="2895600" y="4419600"/>
              <a:ext cx="76200" cy="381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390" name="Text Box 13"/>
          <p:cNvSpPr txBox="1">
            <a:spLocks noChangeArrowheads="1"/>
          </p:cNvSpPr>
          <p:nvPr/>
        </p:nvSpPr>
        <p:spPr bwMode="auto">
          <a:xfrm>
            <a:off x="5371571" y="2983885"/>
            <a:ext cx="633994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zh-CN" altLang="en-US" sz="2000" dirty="0">
                <a:latin typeface="华文楷体" panose="02010600040101010101" pitchFamily="2" charset="-122"/>
              </a:rPr>
              <a:t>节点：随机变量</a:t>
            </a:r>
            <a:endParaRPr lang="en-US" altLang="zh-CN" sz="2000" dirty="0">
              <a:latin typeface="华文楷体" panose="02010600040101010101" pitchFamily="2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华文楷体" panose="02010600040101010101" pitchFamily="2" charset="-122"/>
              </a:rPr>
              <a:t> 弧线：概率依赖</a:t>
            </a:r>
            <a:endParaRPr lang="en-US" altLang="zh-CN" sz="2000" dirty="0">
              <a:latin typeface="华文楷体" panose="02010600040101010101" pitchFamily="2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zh-CN" sz="2000" dirty="0">
                <a:latin typeface="华文楷体" panose="02010600040101010101" pitchFamily="2" charset="-122"/>
              </a:rPr>
              <a:t> X and Y </a:t>
            </a:r>
            <a:r>
              <a:rPr lang="zh-CN" altLang="en-US" sz="2000" dirty="0">
                <a:latin typeface="华文楷体" panose="02010600040101010101" pitchFamily="2" charset="-122"/>
              </a:rPr>
              <a:t>是</a:t>
            </a:r>
            <a:r>
              <a:rPr lang="en-US" altLang="zh-CN" sz="2000" dirty="0">
                <a:latin typeface="华文楷体" panose="02010600040101010101" pitchFamily="2" charset="-122"/>
              </a:rPr>
              <a:t> Z </a:t>
            </a:r>
            <a:r>
              <a:rPr lang="zh-CN" altLang="en-US" sz="2000" dirty="0">
                <a:latin typeface="华文楷体" panose="02010600040101010101" pitchFamily="2" charset="-122"/>
              </a:rPr>
              <a:t>的双亲，</a:t>
            </a:r>
            <a:r>
              <a:rPr lang="en-US" altLang="zh-CN" sz="2000" dirty="0">
                <a:latin typeface="华文楷体" panose="02010600040101010101" pitchFamily="2" charset="-122"/>
              </a:rPr>
              <a:t>Y </a:t>
            </a:r>
            <a:r>
              <a:rPr lang="zh-CN" altLang="en-US" sz="2000" dirty="0">
                <a:latin typeface="华文楷体" panose="02010600040101010101" pitchFamily="2" charset="-122"/>
              </a:rPr>
              <a:t>是 </a:t>
            </a:r>
            <a:r>
              <a:rPr lang="en-US" altLang="zh-CN" sz="2000" dirty="0">
                <a:latin typeface="华文楷体" panose="02010600040101010101" pitchFamily="2" charset="-122"/>
              </a:rPr>
              <a:t>P </a:t>
            </a:r>
            <a:r>
              <a:rPr lang="zh-CN" altLang="en-US" sz="2000" dirty="0">
                <a:latin typeface="华文楷体" panose="02010600040101010101" pitchFamily="2" charset="-122"/>
              </a:rPr>
              <a:t>的双亲</a:t>
            </a:r>
            <a:endParaRPr lang="en-US" altLang="zh-CN" sz="2000" dirty="0">
              <a:latin typeface="华文楷体" panose="02010600040101010101" pitchFamily="2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zh-CN" sz="2000" dirty="0">
                <a:latin typeface="华文楷体" panose="02010600040101010101" pitchFamily="2" charset="-122"/>
              </a:rPr>
              <a:t> Z </a:t>
            </a:r>
            <a:r>
              <a:rPr lang="zh-CN" altLang="en-US" sz="2000" dirty="0">
                <a:latin typeface="华文楷体" panose="02010600040101010101" pitchFamily="2" charset="-122"/>
              </a:rPr>
              <a:t>和</a:t>
            </a:r>
            <a:r>
              <a:rPr lang="en-US" altLang="zh-CN" sz="2000" dirty="0">
                <a:latin typeface="华文楷体" panose="02010600040101010101" pitchFamily="2" charset="-122"/>
              </a:rPr>
              <a:t> P </a:t>
            </a:r>
            <a:r>
              <a:rPr lang="zh-CN" altLang="en-US" sz="2000" dirty="0">
                <a:latin typeface="华文楷体" panose="02010600040101010101" pitchFamily="2" charset="-122"/>
              </a:rPr>
              <a:t>之间没有依赖性</a:t>
            </a:r>
            <a:endParaRPr lang="en-US" altLang="zh-CN" sz="2000" dirty="0">
              <a:latin typeface="华文楷体" panose="02010600040101010101" pitchFamily="2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zh-CN" sz="2000" dirty="0">
                <a:latin typeface="华文楷体" panose="02010600040101010101" pitchFamily="2" charset="-122"/>
              </a:rPr>
              <a:t> </a:t>
            </a:r>
            <a:r>
              <a:rPr lang="zh-CN" altLang="en-US" sz="2000" dirty="0">
                <a:latin typeface="华文楷体" panose="02010600040101010101" pitchFamily="2" charset="-122"/>
              </a:rPr>
              <a:t>没有环</a:t>
            </a:r>
            <a:endParaRPr lang="en-US" altLang="zh-CN" sz="2000" dirty="0">
              <a:latin typeface="华文楷体" panose="02010600040101010101" pitchFamily="2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华文楷体" panose="02010600040101010101" pitchFamily="2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</a:rPr>
              <a:t>给定双亲，每个变量有条件地独立</a:t>
            </a:r>
            <a:r>
              <a:rPr lang="zh-CN" altLang="en-US" sz="2000" dirty="0">
                <a:latin typeface="华文楷体" panose="02010600040101010101" pitchFamily="2" charset="-122"/>
              </a:rPr>
              <a:t>于图中它的非后继</a:t>
            </a:r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700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8061"/>
    </mc:Choice>
    <mc:Fallback xmlns="">
      <p:transition advTm="580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AF8F723-55C3-4108-AA30-8A0235AEC955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7410" name="标题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贝叶斯信念网络</a:t>
            </a:r>
            <a:r>
              <a:rPr lang="en-US" altLang="zh-CN" b="0" dirty="0"/>
              <a:t>(2/3)</a:t>
            </a:r>
            <a:endParaRPr b="0" dirty="0"/>
          </a:p>
        </p:txBody>
      </p:sp>
      <p:sp>
        <p:nvSpPr>
          <p:cNvPr id="17412" name="内容占位符 19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5820350" y="1304620"/>
            <a:ext cx="5904349" cy="1261794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sz="2000" dirty="0" err="1">
                <a:solidFill>
                  <a:srgbClr val="0000FF"/>
                </a:solidFill>
              </a:rPr>
              <a:t>条件概率表</a:t>
            </a:r>
            <a:r>
              <a:rPr lang="en-US" sz="2000" dirty="0"/>
              <a:t>(</a:t>
            </a:r>
            <a:r>
              <a:rPr lang="en-US" altLang="zh-CN" sz="2000" dirty="0"/>
              <a:t>Conditional Probability Table</a:t>
            </a:r>
            <a:r>
              <a:rPr lang="zh-CN" altLang="en-US" sz="2000" dirty="0"/>
              <a:t>，</a:t>
            </a:r>
            <a:r>
              <a:rPr lang="en-US" altLang="zh-CN" sz="2000" dirty="0"/>
              <a:t>CPT </a:t>
            </a:r>
            <a:r>
              <a:rPr lang="en-US" sz="2000" dirty="0"/>
              <a:t>) 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每个</a:t>
            </a:r>
            <a:r>
              <a:rPr sz="2000" dirty="0" err="1">
                <a:solidFill>
                  <a:srgbClr val="FF0000"/>
                </a:solidFill>
              </a:rPr>
              <a:t>变量</a:t>
            </a:r>
            <a:r>
              <a:rPr lang="en-US" altLang="zh-CN" sz="2000" dirty="0" err="1">
                <a:solidFill>
                  <a:srgbClr val="FF0000"/>
                </a:solidFill>
              </a:rPr>
              <a:t>Y</a:t>
            </a:r>
            <a:r>
              <a:rPr sz="2000" dirty="0" err="1"/>
              <a:t>的</a:t>
            </a:r>
            <a:r>
              <a:rPr lang="en-US" altLang="zh-CN" sz="2000" dirty="0" err="1"/>
              <a:t>CPT</a:t>
            </a:r>
            <a:r>
              <a:rPr sz="2000" dirty="0" err="1"/>
              <a:t>说明条件分布</a:t>
            </a:r>
            <a:r>
              <a:rPr sz="2000" dirty="0"/>
              <a:t> </a:t>
            </a:r>
            <a:r>
              <a:rPr lang="en-US" altLang="zh-CN" sz="2000" dirty="0"/>
              <a:t>P( </a:t>
            </a:r>
            <a:r>
              <a:rPr lang="en-US" altLang="zh-CN" sz="2000" dirty="0" err="1"/>
              <a:t>Y|Parents</a:t>
            </a:r>
            <a:r>
              <a:rPr lang="en-US" altLang="zh-CN" sz="2000" dirty="0"/>
              <a:t>(Y) )</a:t>
            </a:r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  <a:p>
            <a:pPr lvl="1" algn="l" eaLnBrk="1" hangingPunct="1"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000" dirty="0"/>
              <a:t>从</a:t>
            </a:r>
            <a:r>
              <a:rPr lang="en-US" altLang="zh-CN" sz="2000" dirty="0"/>
              <a:t>CPT</a:t>
            </a:r>
            <a:r>
              <a:rPr lang="zh-CN" altLang="en-US" sz="2000" dirty="0"/>
              <a:t>中可以推导出</a:t>
            </a:r>
            <a:r>
              <a:rPr lang="en-US" altLang="zh-CN" sz="2000" dirty="0"/>
              <a:t>X</a:t>
            </a:r>
            <a:r>
              <a:rPr lang="zh-CN" altLang="en-US" sz="2000" dirty="0"/>
              <a:t>的值的特定组合的概率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8000" dirty="0"/>
          </a:p>
          <a:p>
            <a:pPr eaLnBrk="1" hangingPunct="1"/>
            <a:endParaRPr lang="en-US" sz="8000" dirty="0"/>
          </a:p>
          <a:p>
            <a:pPr marL="0" indent="0" eaLnBrk="1" hangingPunct="1">
              <a:buNone/>
            </a:pPr>
            <a:endParaRPr lang="en-US" sz="8000" dirty="0"/>
          </a:p>
        </p:txBody>
      </p:sp>
      <p:grpSp>
        <p:nvGrpSpPr>
          <p:cNvPr id="17414" name="Group 4"/>
          <p:cNvGrpSpPr>
            <a:grpSpLocks/>
          </p:cNvGrpSpPr>
          <p:nvPr/>
        </p:nvGrpSpPr>
        <p:grpSpPr bwMode="auto">
          <a:xfrm>
            <a:off x="1102517" y="2199515"/>
            <a:ext cx="4081464" cy="3867807"/>
            <a:chOff x="288" y="912"/>
            <a:chExt cx="2352" cy="2544"/>
          </a:xfrm>
        </p:grpSpPr>
        <p:sp>
          <p:nvSpPr>
            <p:cNvPr id="17438" name="Oval 5"/>
            <p:cNvSpPr>
              <a:spLocks noChangeArrowheads="1"/>
            </p:cNvSpPr>
            <p:nvPr/>
          </p:nvSpPr>
          <p:spPr bwMode="auto">
            <a:xfrm>
              <a:off x="288" y="912"/>
              <a:ext cx="816" cy="48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Family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History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9" name="Oval 6"/>
            <p:cNvSpPr>
              <a:spLocks noChangeArrowheads="1"/>
            </p:cNvSpPr>
            <p:nvPr/>
          </p:nvSpPr>
          <p:spPr bwMode="auto">
            <a:xfrm>
              <a:off x="288" y="1920"/>
              <a:ext cx="816" cy="48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 err="1">
                  <a:solidFill>
                    <a:srgbClr val="000000"/>
                  </a:solidFill>
                  <a:ea typeface="SimSun" panose="02010600030101010101" pitchFamily="2" charset="-122"/>
                </a:rPr>
                <a:t>LungCancer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  <p:sp>
          <p:nvSpPr>
            <p:cNvPr id="17440" name="Oval 7"/>
            <p:cNvSpPr>
              <a:spLocks noChangeArrowheads="1"/>
            </p:cNvSpPr>
            <p:nvPr/>
          </p:nvSpPr>
          <p:spPr bwMode="auto">
            <a:xfrm>
              <a:off x="336" y="2976"/>
              <a:ext cx="816" cy="480"/>
            </a:xfrm>
            <a:prstGeom prst="ellipse">
              <a:avLst/>
            </a:prstGeom>
            <a:solidFill>
              <a:srgbClr val="FAE2F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 err="1">
                  <a:solidFill>
                    <a:srgbClr val="000000"/>
                  </a:solidFill>
                  <a:ea typeface="SimSun" panose="02010600030101010101" pitchFamily="2" charset="-122"/>
                </a:rPr>
                <a:t>PositiveXRay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  <p:sp>
          <p:nvSpPr>
            <p:cNvPr id="17441" name="Oval 8"/>
            <p:cNvSpPr>
              <a:spLocks noChangeArrowheads="1"/>
            </p:cNvSpPr>
            <p:nvPr/>
          </p:nvSpPr>
          <p:spPr bwMode="auto">
            <a:xfrm>
              <a:off x="1680" y="912"/>
              <a:ext cx="816" cy="48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Smoker</a:t>
              </a:r>
            </a:p>
          </p:txBody>
        </p:sp>
        <p:sp>
          <p:nvSpPr>
            <p:cNvPr id="17442" name="Oval 9"/>
            <p:cNvSpPr>
              <a:spLocks noChangeArrowheads="1"/>
            </p:cNvSpPr>
            <p:nvPr/>
          </p:nvSpPr>
          <p:spPr bwMode="auto">
            <a:xfrm>
              <a:off x="1728" y="1920"/>
              <a:ext cx="816" cy="48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Emphysema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  <p:sp>
          <p:nvSpPr>
            <p:cNvPr id="17443" name="Oval 10"/>
            <p:cNvSpPr>
              <a:spLocks noChangeArrowheads="1"/>
            </p:cNvSpPr>
            <p:nvPr/>
          </p:nvSpPr>
          <p:spPr bwMode="auto">
            <a:xfrm>
              <a:off x="1824" y="2976"/>
              <a:ext cx="816" cy="480"/>
            </a:xfrm>
            <a:prstGeom prst="ellipse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rPr>
                <a:t>Dyspnea</a:t>
              </a:r>
            </a:p>
          </p:txBody>
        </p:sp>
        <p:sp>
          <p:nvSpPr>
            <p:cNvPr id="17444" name="Line 11"/>
            <p:cNvSpPr>
              <a:spLocks noChangeShapeType="1"/>
            </p:cNvSpPr>
            <p:nvPr/>
          </p:nvSpPr>
          <p:spPr bwMode="auto">
            <a:xfrm>
              <a:off x="720" y="1392"/>
              <a:ext cx="0" cy="528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Line 12"/>
            <p:cNvSpPr>
              <a:spLocks noChangeShapeType="1"/>
            </p:cNvSpPr>
            <p:nvPr/>
          </p:nvSpPr>
          <p:spPr bwMode="auto">
            <a:xfrm>
              <a:off x="720" y="240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6" name="Line 13"/>
            <p:cNvSpPr>
              <a:spLocks noChangeShapeType="1"/>
            </p:cNvSpPr>
            <p:nvPr/>
          </p:nvSpPr>
          <p:spPr bwMode="auto">
            <a:xfrm>
              <a:off x="2112" y="139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7" name="Line 14"/>
            <p:cNvSpPr>
              <a:spLocks noChangeShapeType="1"/>
            </p:cNvSpPr>
            <p:nvPr/>
          </p:nvSpPr>
          <p:spPr bwMode="auto">
            <a:xfrm>
              <a:off x="2160" y="240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8" name="Line 15"/>
            <p:cNvSpPr>
              <a:spLocks noChangeShapeType="1"/>
            </p:cNvSpPr>
            <p:nvPr/>
          </p:nvSpPr>
          <p:spPr bwMode="auto">
            <a:xfrm flipH="1">
              <a:off x="768" y="1344"/>
              <a:ext cx="1104" cy="57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9" name="Line 16"/>
            <p:cNvSpPr>
              <a:spLocks noChangeShapeType="1"/>
            </p:cNvSpPr>
            <p:nvPr/>
          </p:nvSpPr>
          <p:spPr bwMode="auto">
            <a:xfrm>
              <a:off x="720" y="2400"/>
              <a:ext cx="139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415" name="Group 1063"/>
          <p:cNvGrpSpPr>
            <a:grpSpLocks/>
          </p:cNvGrpSpPr>
          <p:nvPr/>
        </p:nvGrpSpPr>
        <p:grpSpPr bwMode="auto">
          <a:xfrm>
            <a:off x="6253162" y="2982267"/>
            <a:ext cx="4714875" cy="1479550"/>
            <a:chOff x="2671" y="1468"/>
            <a:chExt cx="2970" cy="932"/>
          </a:xfrm>
        </p:grpSpPr>
        <p:sp>
          <p:nvSpPr>
            <p:cNvPr id="17417" name="Rectangle 1039"/>
            <p:cNvSpPr>
              <a:spLocks noChangeArrowheads="1"/>
            </p:cNvSpPr>
            <p:nvPr/>
          </p:nvSpPr>
          <p:spPr bwMode="auto">
            <a:xfrm>
              <a:off x="2671" y="1632"/>
              <a:ext cx="2928" cy="768"/>
            </a:xfrm>
            <a:prstGeom prst="rect">
              <a:avLst/>
            </a:prstGeom>
            <a:solidFill>
              <a:srgbClr val="D7FDF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zh-CN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18" name="Line 1040"/>
            <p:cNvSpPr>
              <a:spLocks noChangeShapeType="1"/>
            </p:cNvSpPr>
            <p:nvPr/>
          </p:nvSpPr>
          <p:spPr bwMode="auto">
            <a:xfrm>
              <a:off x="2784" y="2016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Line 1041"/>
            <p:cNvSpPr>
              <a:spLocks noChangeShapeType="1"/>
            </p:cNvSpPr>
            <p:nvPr/>
          </p:nvSpPr>
          <p:spPr bwMode="auto">
            <a:xfrm>
              <a:off x="3216" y="1632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Line 1042"/>
            <p:cNvSpPr>
              <a:spLocks noChangeShapeType="1"/>
            </p:cNvSpPr>
            <p:nvPr/>
          </p:nvSpPr>
          <p:spPr bwMode="auto">
            <a:xfrm>
              <a:off x="3456" y="1632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Line 1043"/>
            <p:cNvSpPr>
              <a:spLocks noChangeShapeType="1"/>
            </p:cNvSpPr>
            <p:nvPr/>
          </p:nvSpPr>
          <p:spPr bwMode="auto">
            <a:xfrm>
              <a:off x="4512" y="1632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2" name="Line 1044"/>
            <p:cNvSpPr>
              <a:spLocks noChangeShapeType="1"/>
            </p:cNvSpPr>
            <p:nvPr/>
          </p:nvSpPr>
          <p:spPr bwMode="auto">
            <a:xfrm>
              <a:off x="3936" y="1632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3" name="Line 1045"/>
            <p:cNvSpPr>
              <a:spLocks noChangeShapeType="1"/>
            </p:cNvSpPr>
            <p:nvPr/>
          </p:nvSpPr>
          <p:spPr bwMode="auto">
            <a:xfrm>
              <a:off x="5040" y="1632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Text Box 1046"/>
            <p:cNvSpPr txBox="1">
              <a:spLocks noChangeArrowheads="1"/>
            </p:cNvSpPr>
            <p:nvPr/>
          </p:nvSpPr>
          <p:spPr bwMode="auto">
            <a:xfrm>
              <a:off x="2985" y="1713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LC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  <p:sp>
          <p:nvSpPr>
            <p:cNvPr id="17425" name="Text Box 1047"/>
            <p:cNvSpPr txBox="1">
              <a:spLocks noChangeArrowheads="1"/>
            </p:cNvSpPr>
            <p:nvPr/>
          </p:nvSpPr>
          <p:spPr bwMode="auto">
            <a:xfrm>
              <a:off x="2884" y="2049"/>
              <a:ext cx="42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~LC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26" name="Text Box 1048"/>
            <p:cNvSpPr txBox="1">
              <a:spLocks noChangeArrowheads="1"/>
            </p:cNvSpPr>
            <p:nvPr/>
          </p:nvSpPr>
          <p:spPr bwMode="auto">
            <a:xfrm>
              <a:off x="3408" y="1468"/>
              <a:ext cx="5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b="1">
                  <a:solidFill>
                    <a:srgbClr val="CC0099"/>
                  </a:solidFill>
                  <a:ea typeface="SimSun" panose="02010600030101010101" pitchFamily="2" charset="-122"/>
                </a:rPr>
                <a:t>(FH, S)</a:t>
              </a:r>
              <a:endParaRPr lang="en-US" altLang="zh-CN" sz="1800" b="1">
                <a:solidFill>
                  <a:srgbClr val="000000"/>
                </a:solidFill>
                <a:ea typeface="SimSun" panose="02010600030101010101" pitchFamily="2" charset="-122"/>
              </a:endParaRPr>
            </a:p>
          </p:txBody>
        </p:sp>
        <p:sp>
          <p:nvSpPr>
            <p:cNvPr id="17427" name="Text Box 1049"/>
            <p:cNvSpPr txBox="1">
              <a:spLocks noChangeArrowheads="1"/>
            </p:cNvSpPr>
            <p:nvPr/>
          </p:nvSpPr>
          <p:spPr bwMode="auto">
            <a:xfrm>
              <a:off x="3930" y="1468"/>
              <a:ext cx="58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b="1">
                  <a:solidFill>
                    <a:srgbClr val="CC0099"/>
                  </a:solidFill>
                  <a:ea typeface="SimSun" panose="02010600030101010101" pitchFamily="2" charset="-122"/>
                </a:rPr>
                <a:t>(FH, ~S)</a:t>
              </a:r>
              <a:endParaRPr lang="en-US" altLang="zh-CN" sz="1600">
                <a:ea typeface="SimSun" panose="02010600030101010101" pitchFamily="2" charset="-122"/>
              </a:endParaRPr>
            </a:p>
          </p:txBody>
        </p:sp>
        <p:sp>
          <p:nvSpPr>
            <p:cNvPr id="17428" name="Text Box 1050"/>
            <p:cNvSpPr txBox="1">
              <a:spLocks noChangeArrowheads="1"/>
            </p:cNvSpPr>
            <p:nvPr/>
          </p:nvSpPr>
          <p:spPr bwMode="auto">
            <a:xfrm>
              <a:off x="4464" y="1468"/>
              <a:ext cx="58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b="1">
                  <a:solidFill>
                    <a:srgbClr val="CC0099"/>
                  </a:solidFill>
                  <a:ea typeface="SimSun" panose="02010600030101010101" pitchFamily="2" charset="-122"/>
                </a:rPr>
                <a:t>(~FH, S)</a:t>
              </a:r>
              <a:endParaRPr lang="en-US" altLang="zh-CN" sz="1600">
                <a:ea typeface="SimSun" panose="02010600030101010101" pitchFamily="2" charset="-122"/>
              </a:endParaRPr>
            </a:p>
          </p:txBody>
        </p:sp>
        <p:sp>
          <p:nvSpPr>
            <p:cNvPr id="17429" name="Text Box 1051"/>
            <p:cNvSpPr txBox="1">
              <a:spLocks noChangeArrowheads="1"/>
            </p:cNvSpPr>
            <p:nvPr/>
          </p:nvSpPr>
          <p:spPr bwMode="auto">
            <a:xfrm>
              <a:off x="4992" y="1468"/>
              <a:ext cx="6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b="1">
                  <a:solidFill>
                    <a:srgbClr val="CC0099"/>
                  </a:solidFill>
                  <a:ea typeface="SimSun" panose="02010600030101010101" pitchFamily="2" charset="-122"/>
                </a:rPr>
                <a:t>(~FH, ~S)</a:t>
              </a:r>
              <a:endParaRPr lang="en-US" altLang="zh-CN" sz="1600">
                <a:ea typeface="SimSun" panose="02010600030101010101" pitchFamily="2" charset="-122"/>
              </a:endParaRPr>
            </a:p>
          </p:txBody>
        </p:sp>
        <p:sp>
          <p:nvSpPr>
            <p:cNvPr id="17430" name="Text Box 1052"/>
            <p:cNvSpPr txBox="1">
              <a:spLocks noChangeArrowheads="1"/>
            </p:cNvSpPr>
            <p:nvPr/>
          </p:nvSpPr>
          <p:spPr bwMode="auto">
            <a:xfrm>
              <a:off x="3552" y="1728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0.8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1" name="Text Box 1053"/>
            <p:cNvSpPr txBox="1">
              <a:spLocks noChangeArrowheads="1"/>
            </p:cNvSpPr>
            <p:nvPr/>
          </p:nvSpPr>
          <p:spPr bwMode="auto">
            <a:xfrm>
              <a:off x="3572" y="20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0.2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2" name="Text Box 1054"/>
            <p:cNvSpPr txBox="1">
              <a:spLocks noChangeArrowheads="1"/>
            </p:cNvSpPr>
            <p:nvPr/>
          </p:nvSpPr>
          <p:spPr bwMode="auto">
            <a:xfrm>
              <a:off x="4080" y="1737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0.5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3" name="Text Box 1055"/>
            <p:cNvSpPr txBox="1">
              <a:spLocks noChangeArrowheads="1"/>
            </p:cNvSpPr>
            <p:nvPr/>
          </p:nvSpPr>
          <p:spPr bwMode="auto">
            <a:xfrm>
              <a:off x="4100" y="20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0.5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4" name="Text Box 1056"/>
            <p:cNvSpPr txBox="1">
              <a:spLocks noChangeArrowheads="1"/>
            </p:cNvSpPr>
            <p:nvPr/>
          </p:nvSpPr>
          <p:spPr bwMode="auto">
            <a:xfrm>
              <a:off x="4608" y="1728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0.7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5" name="Text Box 1057"/>
            <p:cNvSpPr txBox="1">
              <a:spLocks noChangeArrowheads="1"/>
            </p:cNvSpPr>
            <p:nvPr/>
          </p:nvSpPr>
          <p:spPr bwMode="auto">
            <a:xfrm>
              <a:off x="4608" y="20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0.3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6" name="Text Box 1058"/>
            <p:cNvSpPr txBox="1">
              <a:spLocks noChangeArrowheads="1"/>
            </p:cNvSpPr>
            <p:nvPr/>
          </p:nvSpPr>
          <p:spPr bwMode="auto">
            <a:xfrm>
              <a:off x="5108" y="1737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0.1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sp>
          <p:nvSpPr>
            <p:cNvPr id="17437" name="Text Box 1059"/>
            <p:cNvSpPr txBox="1">
              <a:spLocks noChangeArrowheads="1"/>
            </p:cNvSpPr>
            <p:nvPr/>
          </p:nvSpPr>
          <p:spPr bwMode="auto">
            <a:xfrm>
              <a:off x="5136" y="2064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0.9</a:t>
              </a:r>
              <a:endParaRPr lang="en-US" altLang="zh-CN" sz="1800" dirty="0">
                <a:ea typeface="SimSun" panose="02010600030101010101" pitchFamily="2" charset="-122"/>
              </a:endParaRPr>
            </a:p>
          </p:txBody>
        </p:sp>
      </p:grpSp>
      <p:graphicFrame>
        <p:nvGraphicFramePr>
          <p:cNvPr id="17416" name="Object 10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415172"/>
              </p:ext>
            </p:extLst>
          </p:nvPr>
        </p:nvGraphicFramePr>
        <p:xfrm>
          <a:off x="6031737" y="5414307"/>
          <a:ext cx="46942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3" imgW="2286000" imgH="508000" progId="Equation.3">
                  <p:embed/>
                </p:oleObj>
              </mc:Choice>
              <mc:Fallback>
                <p:oleObj name="Equation" r:id="rId3" imgW="2286000" imgH="508000" progId="Equation.3">
                  <p:embed/>
                  <p:pic>
                    <p:nvPicPr>
                      <p:cNvPr id="17416" name="Object 1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737" y="5414307"/>
                        <a:ext cx="4694238" cy="7858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77067" y="1403660"/>
            <a:ext cx="5072064" cy="4789594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贝叶斯信念网络</a:t>
            </a: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25518" y="2427724"/>
            <a:ext cx="3027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变量</a:t>
            </a:r>
            <a:r>
              <a:rPr lang="en-US" altLang="zh-CN" sz="2000" dirty="0" err="1">
                <a:solidFill>
                  <a:srgbClr val="0000FF"/>
                </a:solidFill>
              </a:rPr>
              <a:t>LungCancer</a:t>
            </a:r>
            <a:r>
              <a:rPr lang="zh-CN" altLang="en-US" sz="2000" dirty="0">
                <a:solidFill>
                  <a:srgbClr val="0000FF"/>
                </a:solidFill>
              </a:rPr>
              <a:t>的</a:t>
            </a:r>
            <a:r>
              <a:rPr lang="en-US" altLang="zh-CN" sz="2000" dirty="0">
                <a:solidFill>
                  <a:srgbClr val="0000FF"/>
                </a:solidFill>
              </a:rPr>
              <a:t>CPT</a:t>
            </a:r>
          </a:p>
        </p:txBody>
      </p:sp>
      <p:sp>
        <p:nvSpPr>
          <p:cNvPr id="4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33847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3240"/>
    </mc:Choice>
    <mc:Fallback xmlns="">
      <p:transition advTm="1232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F143AA8-4DD2-4531-B45E-CFDF7A06DB24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8434" name="标题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贝叶斯信念网络</a:t>
            </a:r>
            <a:r>
              <a:rPr lang="en-US" altLang="zh-CN" b="0" dirty="0"/>
              <a:t>(3/3)</a:t>
            </a:r>
            <a:endParaRPr b="0" dirty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sz="quarter" idx="13"/>
          </p:nvPr>
        </p:nvSpPr>
        <p:spPr>
          <a:xfrm>
            <a:off x="2071149" y="3865442"/>
            <a:ext cx="8802234" cy="216509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</a:pPr>
            <a:r>
              <a:rPr dirty="0" err="1"/>
              <a:t>一旦</a:t>
            </a:r>
            <a:r>
              <a:rPr lang="en-US" altLang="zh-CN" dirty="0" err="1"/>
              <a:t>FamilyHistory</a:t>
            </a:r>
            <a:r>
              <a:rPr dirty="0" err="1"/>
              <a:t>和</a:t>
            </a:r>
            <a:r>
              <a:rPr lang="en-US" altLang="zh-CN" dirty="0" err="1"/>
              <a:t>Smoker</a:t>
            </a:r>
            <a:r>
              <a:rPr dirty="0" err="1"/>
              <a:t>确定，</a:t>
            </a:r>
            <a:r>
              <a:rPr lang="en-US" altLang="zh-CN" dirty="0" err="1"/>
              <a:t>LungCancer</a:t>
            </a:r>
            <a:r>
              <a:rPr dirty="0" err="1"/>
              <a:t>就确定，和其他无关</a:t>
            </a:r>
            <a:r>
              <a:rPr dirty="0"/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2400" dirty="0">
                <a:ea typeface="SimSun" panose="02010600030101010101" pitchFamily="2" charset="-122"/>
              </a:rPr>
              <a:t>	</a:t>
            </a:r>
            <a:r>
              <a:rPr lang="en-US" altLang="zh-CN" sz="2400" dirty="0">
                <a:ea typeface="SimSun" panose="02010600030101010101" pitchFamily="2" charset="-122"/>
              </a:rPr>
              <a:t>P(</a:t>
            </a:r>
            <a:r>
              <a:rPr lang="en-US" altLang="zh-CN" sz="2400" dirty="0" err="1">
                <a:ea typeface="SimSun" panose="02010600030101010101" pitchFamily="2" charset="-122"/>
              </a:rPr>
              <a:t>LungCancer</a:t>
            </a:r>
            <a:r>
              <a:rPr lang="en-US" altLang="zh-CN" sz="2400" dirty="0">
                <a:ea typeface="SimSun" panose="02010600030101010101" pitchFamily="2" charset="-122"/>
              </a:rPr>
              <a:t> = “yes”| </a:t>
            </a:r>
            <a:r>
              <a:rPr lang="en-US" altLang="zh-CN" sz="2400" dirty="0" err="1">
                <a:ea typeface="SimSun" panose="02010600030101010101" pitchFamily="2" charset="-122"/>
              </a:rPr>
              <a:t>FamilyHistory</a:t>
            </a:r>
            <a:r>
              <a:rPr lang="en-US" altLang="zh-CN" sz="2400" dirty="0">
                <a:ea typeface="SimSun" panose="02010600030101010101" pitchFamily="2" charset="-122"/>
              </a:rPr>
              <a:t> = “yes”, Smoker = “yes”) = 0.8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ea typeface="SimSun" panose="02010600030101010101" pitchFamily="2" charset="-122"/>
              </a:rPr>
              <a:t>	P (</a:t>
            </a:r>
            <a:r>
              <a:rPr lang="en-US" altLang="zh-CN" sz="2400" dirty="0" err="1">
                <a:ea typeface="SimSun" panose="02010600030101010101" pitchFamily="2" charset="-122"/>
              </a:rPr>
              <a:t>LungCancer</a:t>
            </a:r>
            <a:r>
              <a:rPr lang="en-US" altLang="zh-CN" sz="2400" dirty="0">
                <a:ea typeface="SimSun" panose="02010600030101010101" pitchFamily="2" charset="-122"/>
              </a:rPr>
              <a:t> = “no”| </a:t>
            </a:r>
            <a:r>
              <a:rPr lang="en-US" altLang="zh-CN" sz="2400" dirty="0" err="1">
                <a:ea typeface="SimSun" panose="02010600030101010101" pitchFamily="2" charset="-122"/>
              </a:rPr>
              <a:t>FamilyHistory</a:t>
            </a:r>
            <a:r>
              <a:rPr lang="en-US" altLang="zh-CN" sz="2400" dirty="0">
                <a:ea typeface="SimSun" panose="02010600030101010101" pitchFamily="2" charset="-122"/>
              </a:rPr>
              <a:t> = “no”, Smoker = “no”) = 0.9</a:t>
            </a:r>
          </a:p>
          <a:p>
            <a:pPr eaLnBrk="1" hangingPunct="1">
              <a:lnSpc>
                <a:spcPct val="150000"/>
              </a:lnSpc>
            </a:pPr>
            <a:endParaRPr sz="2400" dirty="0">
              <a:ea typeface="SimSun" panose="02010600030101010101" pitchFamily="2" charset="-122"/>
            </a:endParaRP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46453" y="1366565"/>
            <a:ext cx="4714875" cy="2034093"/>
            <a:chOff x="670232" y="1481793"/>
            <a:chExt cx="4714875" cy="2034093"/>
          </a:xfrm>
        </p:grpSpPr>
        <p:grpSp>
          <p:nvGrpSpPr>
            <p:cNvPr id="7" name="Group 1063"/>
            <p:cNvGrpSpPr>
              <a:grpSpLocks/>
            </p:cNvGrpSpPr>
            <p:nvPr/>
          </p:nvGrpSpPr>
          <p:grpSpPr bwMode="auto">
            <a:xfrm>
              <a:off x="670232" y="2036336"/>
              <a:ext cx="4714875" cy="1479550"/>
              <a:chOff x="2671" y="1468"/>
              <a:chExt cx="2970" cy="932"/>
            </a:xfrm>
          </p:grpSpPr>
          <p:sp>
            <p:nvSpPr>
              <p:cNvPr id="8" name="Rectangle 1039"/>
              <p:cNvSpPr>
                <a:spLocks noChangeArrowheads="1"/>
              </p:cNvSpPr>
              <p:nvPr/>
            </p:nvSpPr>
            <p:spPr bwMode="auto">
              <a:xfrm>
                <a:off x="2671" y="1632"/>
                <a:ext cx="2928" cy="768"/>
              </a:xfrm>
              <a:prstGeom prst="rect">
                <a:avLst/>
              </a:prstGeom>
              <a:solidFill>
                <a:srgbClr val="D7FDF9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9" name="Line 1040"/>
              <p:cNvSpPr>
                <a:spLocks noChangeShapeType="1"/>
              </p:cNvSpPr>
              <p:nvPr/>
            </p:nvSpPr>
            <p:spPr bwMode="auto">
              <a:xfrm>
                <a:off x="2784" y="2016"/>
                <a:ext cx="28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041"/>
              <p:cNvSpPr>
                <a:spLocks noChangeShapeType="1"/>
              </p:cNvSpPr>
              <p:nvPr/>
            </p:nvSpPr>
            <p:spPr bwMode="auto">
              <a:xfrm>
                <a:off x="3216" y="1632"/>
                <a:ext cx="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042"/>
              <p:cNvSpPr>
                <a:spLocks noChangeShapeType="1"/>
              </p:cNvSpPr>
              <p:nvPr/>
            </p:nvSpPr>
            <p:spPr bwMode="auto">
              <a:xfrm>
                <a:off x="3456" y="1632"/>
                <a:ext cx="0" cy="7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043"/>
              <p:cNvSpPr>
                <a:spLocks noChangeShapeType="1"/>
              </p:cNvSpPr>
              <p:nvPr/>
            </p:nvSpPr>
            <p:spPr bwMode="auto">
              <a:xfrm>
                <a:off x="4512" y="1632"/>
                <a:ext cx="0" cy="7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1044"/>
              <p:cNvSpPr>
                <a:spLocks noChangeShapeType="1"/>
              </p:cNvSpPr>
              <p:nvPr/>
            </p:nvSpPr>
            <p:spPr bwMode="auto">
              <a:xfrm>
                <a:off x="3936" y="1632"/>
                <a:ext cx="0" cy="7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1045"/>
              <p:cNvSpPr>
                <a:spLocks noChangeShapeType="1"/>
              </p:cNvSpPr>
              <p:nvPr/>
            </p:nvSpPr>
            <p:spPr bwMode="auto">
              <a:xfrm>
                <a:off x="5040" y="1632"/>
                <a:ext cx="0" cy="7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Text Box 1046"/>
              <p:cNvSpPr txBox="1">
                <a:spLocks noChangeArrowheads="1"/>
              </p:cNvSpPr>
              <p:nvPr/>
            </p:nvSpPr>
            <p:spPr bwMode="auto">
              <a:xfrm>
                <a:off x="2985" y="1713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  <a:ea typeface="SimSun" panose="02010600030101010101" pitchFamily="2" charset="-122"/>
                  </a:rPr>
                  <a:t>LC</a:t>
                </a:r>
                <a:endParaRPr lang="en-US" altLang="zh-CN" sz="1800" dirty="0">
                  <a:ea typeface="SimSun" panose="02010600030101010101" pitchFamily="2" charset="-122"/>
                </a:endParaRPr>
              </a:p>
            </p:txBody>
          </p:sp>
          <p:sp>
            <p:nvSpPr>
              <p:cNvPr id="16" name="Text Box 1047"/>
              <p:cNvSpPr txBox="1">
                <a:spLocks noChangeArrowheads="1"/>
              </p:cNvSpPr>
              <p:nvPr/>
            </p:nvSpPr>
            <p:spPr bwMode="auto">
              <a:xfrm>
                <a:off x="2884" y="2049"/>
                <a:ext cx="42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~LC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17" name="Text Box 1048"/>
              <p:cNvSpPr txBox="1">
                <a:spLocks noChangeArrowheads="1"/>
              </p:cNvSpPr>
              <p:nvPr/>
            </p:nvSpPr>
            <p:spPr bwMode="auto">
              <a:xfrm>
                <a:off x="3408" y="1468"/>
                <a:ext cx="51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b="1">
                    <a:solidFill>
                      <a:srgbClr val="CC0099"/>
                    </a:solidFill>
                    <a:ea typeface="SimSun" panose="02010600030101010101" pitchFamily="2" charset="-122"/>
                  </a:rPr>
                  <a:t>(FH, S)</a:t>
                </a:r>
                <a:endParaRPr lang="en-US" altLang="zh-CN" sz="1800" b="1">
                  <a:solidFill>
                    <a:srgbClr val="000000"/>
                  </a:solidFill>
                  <a:ea typeface="SimSun" panose="02010600030101010101" pitchFamily="2" charset="-122"/>
                </a:endParaRPr>
              </a:p>
            </p:txBody>
          </p:sp>
          <p:sp>
            <p:nvSpPr>
              <p:cNvPr id="18" name="Text Box 1049"/>
              <p:cNvSpPr txBox="1">
                <a:spLocks noChangeArrowheads="1"/>
              </p:cNvSpPr>
              <p:nvPr/>
            </p:nvSpPr>
            <p:spPr bwMode="auto">
              <a:xfrm>
                <a:off x="3930" y="1468"/>
                <a:ext cx="58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b="1">
                    <a:solidFill>
                      <a:srgbClr val="CC0099"/>
                    </a:solidFill>
                    <a:ea typeface="SimSun" panose="02010600030101010101" pitchFamily="2" charset="-122"/>
                  </a:rPr>
                  <a:t>(FH, ~S)</a:t>
                </a:r>
                <a:endParaRPr lang="en-US" altLang="zh-CN" sz="1600">
                  <a:ea typeface="SimSun" panose="02010600030101010101" pitchFamily="2" charset="-122"/>
                </a:endParaRPr>
              </a:p>
            </p:txBody>
          </p:sp>
          <p:sp>
            <p:nvSpPr>
              <p:cNvPr id="19" name="Text Box 1050"/>
              <p:cNvSpPr txBox="1">
                <a:spLocks noChangeArrowheads="1"/>
              </p:cNvSpPr>
              <p:nvPr/>
            </p:nvSpPr>
            <p:spPr bwMode="auto">
              <a:xfrm>
                <a:off x="4464" y="1468"/>
                <a:ext cx="58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b="1">
                    <a:solidFill>
                      <a:srgbClr val="CC0099"/>
                    </a:solidFill>
                    <a:ea typeface="SimSun" panose="02010600030101010101" pitchFamily="2" charset="-122"/>
                  </a:rPr>
                  <a:t>(~FH, S)</a:t>
                </a:r>
                <a:endParaRPr lang="en-US" altLang="zh-CN" sz="1600">
                  <a:ea typeface="SimSun" panose="02010600030101010101" pitchFamily="2" charset="-122"/>
                </a:endParaRPr>
              </a:p>
            </p:txBody>
          </p:sp>
          <p:sp>
            <p:nvSpPr>
              <p:cNvPr id="20" name="Text Box 1051"/>
              <p:cNvSpPr txBox="1">
                <a:spLocks noChangeArrowheads="1"/>
              </p:cNvSpPr>
              <p:nvPr/>
            </p:nvSpPr>
            <p:spPr bwMode="auto">
              <a:xfrm>
                <a:off x="4992" y="1468"/>
                <a:ext cx="649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600" b="1">
                    <a:solidFill>
                      <a:srgbClr val="CC0099"/>
                    </a:solidFill>
                    <a:ea typeface="SimSun" panose="02010600030101010101" pitchFamily="2" charset="-122"/>
                  </a:rPr>
                  <a:t>(~FH, ~S)</a:t>
                </a:r>
                <a:endParaRPr lang="en-US" altLang="zh-CN" sz="1600">
                  <a:ea typeface="SimSun" panose="02010600030101010101" pitchFamily="2" charset="-122"/>
                </a:endParaRPr>
              </a:p>
            </p:txBody>
          </p:sp>
          <p:sp>
            <p:nvSpPr>
              <p:cNvPr id="21" name="Text Box 1052"/>
              <p:cNvSpPr txBox="1">
                <a:spLocks noChangeArrowheads="1"/>
              </p:cNvSpPr>
              <p:nvPr/>
            </p:nvSpPr>
            <p:spPr bwMode="auto">
              <a:xfrm>
                <a:off x="3552" y="1728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0.8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2" name="Text Box 1053"/>
              <p:cNvSpPr txBox="1">
                <a:spLocks noChangeArrowheads="1"/>
              </p:cNvSpPr>
              <p:nvPr/>
            </p:nvSpPr>
            <p:spPr bwMode="auto">
              <a:xfrm>
                <a:off x="3572" y="2064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0.2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3" name="Text Box 1054"/>
              <p:cNvSpPr txBox="1">
                <a:spLocks noChangeArrowheads="1"/>
              </p:cNvSpPr>
              <p:nvPr/>
            </p:nvSpPr>
            <p:spPr bwMode="auto">
              <a:xfrm>
                <a:off x="4080" y="1737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0.5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4" name="Text Box 1055"/>
              <p:cNvSpPr txBox="1">
                <a:spLocks noChangeArrowheads="1"/>
              </p:cNvSpPr>
              <p:nvPr/>
            </p:nvSpPr>
            <p:spPr bwMode="auto">
              <a:xfrm>
                <a:off x="4100" y="2064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0.5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5" name="Text Box 1056"/>
              <p:cNvSpPr txBox="1">
                <a:spLocks noChangeArrowheads="1"/>
              </p:cNvSpPr>
              <p:nvPr/>
            </p:nvSpPr>
            <p:spPr bwMode="auto">
              <a:xfrm>
                <a:off x="4608" y="1728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0.7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6" name="Text Box 1057"/>
              <p:cNvSpPr txBox="1">
                <a:spLocks noChangeArrowheads="1"/>
              </p:cNvSpPr>
              <p:nvPr/>
            </p:nvSpPr>
            <p:spPr bwMode="auto">
              <a:xfrm>
                <a:off x="4608" y="2064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0.3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7" name="Text Box 1058"/>
              <p:cNvSpPr txBox="1">
                <a:spLocks noChangeArrowheads="1"/>
              </p:cNvSpPr>
              <p:nvPr/>
            </p:nvSpPr>
            <p:spPr bwMode="auto">
              <a:xfrm>
                <a:off x="5108" y="1737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>
                    <a:solidFill>
                      <a:srgbClr val="000000"/>
                    </a:solidFill>
                    <a:ea typeface="SimSun" panose="02010600030101010101" pitchFamily="2" charset="-122"/>
                  </a:rPr>
                  <a:t>0.1</a:t>
                </a:r>
                <a:endParaRPr lang="en-US" altLang="zh-CN" sz="1800">
                  <a:ea typeface="SimSun" panose="02010600030101010101" pitchFamily="2" charset="-122"/>
                </a:endParaRPr>
              </a:p>
            </p:txBody>
          </p:sp>
          <p:sp>
            <p:nvSpPr>
              <p:cNvPr id="28" name="Text Box 1059"/>
              <p:cNvSpPr txBox="1">
                <a:spLocks noChangeArrowheads="1"/>
              </p:cNvSpPr>
              <p:nvPr/>
            </p:nvSpPr>
            <p:spPr bwMode="auto">
              <a:xfrm>
                <a:off x="5136" y="2064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1" dirty="0">
                    <a:solidFill>
                      <a:srgbClr val="000000"/>
                    </a:solidFill>
                    <a:ea typeface="SimSun" panose="02010600030101010101" pitchFamily="2" charset="-122"/>
                  </a:rPr>
                  <a:t>0.9</a:t>
                </a:r>
                <a:endParaRPr lang="en-US" altLang="zh-CN" sz="1800" dirty="0"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242588" y="1481793"/>
              <a:ext cx="30272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zh-CN" altLang="en-US" sz="2000" dirty="0">
                  <a:solidFill>
                    <a:srgbClr val="0000FF"/>
                  </a:solidFill>
                </a:rPr>
                <a:t>变量</a:t>
              </a:r>
              <a:r>
                <a:rPr lang="en-US" altLang="zh-CN" sz="2000" dirty="0" err="1">
                  <a:solidFill>
                    <a:srgbClr val="0000FF"/>
                  </a:solidFill>
                </a:rPr>
                <a:t>LungCancer</a:t>
              </a:r>
              <a:r>
                <a:rPr lang="zh-CN" altLang="en-US" sz="2000" dirty="0">
                  <a:solidFill>
                    <a:srgbClr val="0000FF"/>
                  </a:solidFill>
                </a:rPr>
                <a:t>的</a:t>
              </a:r>
              <a:r>
                <a:rPr lang="en-US" altLang="zh-CN" sz="2000" dirty="0">
                  <a:solidFill>
                    <a:srgbClr val="0000FF"/>
                  </a:solidFill>
                </a:rPr>
                <a:t>CPT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79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511"/>
    </mc:Choice>
    <mc:Fallback xmlns="">
      <p:transition advTm="2551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4A33E89-1268-4567-89DE-8691C25F352C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04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训练贝叶斯信念网络</a:t>
            </a:r>
            <a:endParaRPr b="0" dirty="0"/>
          </a:p>
        </p:txBody>
      </p:sp>
      <p:sp>
        <p:nvSpPr>
          <p:cNvPr id="20483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sz="2400" dirty="0" err="1"/>
              <a:t>几种情况</a:t>
            </a:r>
            <a:endParaRPr lang="en-US" sz="2400" dirty="0"/>
          </a:p>
          <a:p>
            <a:pPr lvl="1" eaLnBrk="1" hangingPunct="1"/>
            <a:r>
              <a:rPr dirty="0"/>
              <a:t>网络拓扑已知并且变量是可观测的，</a:t>
            </a:r>
            <a:r>
              <a:rPr lang="zh-CN" altLang="en-US" dirty="0"/>
              <a:t>直接</a:t>
            </a:r>
            <a:r>
              <a:rPr dirty="0"/>
              <a:t>学习</a:t>
            </a:r>
            <a:r>
              <a:rPr lang="en-US" altLang="zh-CN" dirty="0"/>
              <a:t>CPT</a:t>
            </a:r>
          </a:p>
          <a:p>
            <a:pPr lvl="1" eaLnBrk="1" hangingPunct="1"/>
            <a:r>
              <a:rPr dirty="0"/>
              <a:t>网络拓扑已知，某些变量是隐藏的，采用</a:t>
            </a:r>
            <a:r>
              <a:rPr dirty="0">
                <a:solidFill>
                  <a:srgbClr val="FF0000"/>
                </a:solidFill>
              </a:rPr>
              <a:t>梯度下降法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dirty="0"/>
              <a:t>网络拓扑未知，所有变量是隐藏的，还没有好的办法</a:t>
            </a:r>
            <a:endParaRPr lang="en-US" dirty="0"/>
          </a:p>
          <a:p>
            <a:pPr lvl="1" eaLnBrk="1" hangingPunct="1"/>
            <a:r>
              <a:rPr dirty="0"/>
              <a:t>参考：</a:t>
            </a:r>
            <a:r>
              <a:rPr lang="en-US" dirty="0"/>
              <a:t>D. Heckerman: Bayesian networks for data mining</a:t>
            </a:r>
          </a:p>
          <a:p>
            <a:pPr eaLnBrk="1" hangingPunct="1"/>
            <a:r>
              <a:rPr sz="2400" dirty="0" err="1"/>
              <a:t>梯度下降法</a:t>
            </a:r>
            <a:endParaRPr lang="en-US" sz="2400" dirty="0"/>
          </a:p>
          <a:p>
            <a:pPr lvl="1" eaLnBrk="1" hangingPunct="1"/>
            <a:r>
              <a:rPr dirty="0"/>
              <a:t>设</a:t>
            </a:r>
            <a:r>
              <a:rPr lang="en-US" altLang="zh-CN" dirty="0"/>
              <a:t>D</a:t>
            </a:r>
            <a:r>
              <a:rPr dirty="0"/>
              <a:t>是训练集，其中</a:t>
            </a:r>
            <a:r>
              <a:rPr lang="en-US" dirty="0"/>
              <a:t>|D|</a:t>
            </a:r>
            <a:r>
              <a:rPr dirty="0"/>
              <a:t>个训练样本</a:t>
            </a:r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,…,X</a:t>
            </a:r>
            <a:r>
              <a:rPr lang="en-US" altLang="zh-CN" baseline="-25000" dirty="0"/>
              <a:t>|D|</a:t>
            </a:r>
            <a:r>
              <a:rPr lang="en-US" dirty="0"/>
              <a:t>，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ijk</a:t>
            </a:r>
            <a:r>
              <a:rPr dirty="0"/>
              <a:t>表示双亲是</a:t>
            </a:r>
            <a:r>
              <a:rPr lang="en-US" altLang="zh-CN" dirty="0" err="1"/>
              <a:t>U</a:t>
            </a:r>
            <a:r>
              <a:rPr lang="en-US" altLang="zh-CN" baseline="-25000" dirty="0" err="1"/>
              <a:t>i</a:t>
            </a:r>
            <a:r>
              <a:rPr lang="en-US" altLang="zh-CN" dirty="0"/>
              <a:t>=</a:t>
            </a:r>
            <a:r>
              <a:rPr lang="en-US" altLang="zh-CN" dirty="0" err="1"/>
              <a:t>u</a:t>
            </a:r>
            <a:r>
              <a:rPr lang="en-US" altLang="zh-CN" baseline="-25000" dirty="0" err="1"/>
              <a:t>ik</a:t>
            </a:r>
            <a:r>
              <a:rPr dirty="0"/>
              <a:t>的变量</a:t>
            </a:r>
            <a:r>
              <a:rPr lang="en-US" altLang="zh-CN" dirty="0"/>
              <a:t>Y</a:t>
            </a:r>
            <a:r>
              <a:rPr lang="en-US" altLang="zh-CN" baseline="-25000" dirty="0"/>
              <a:t>i</a:t>
            </a:r>
            <a:r>
              <a:rPr lang="en-US" altLang="zh-CN" dirty="0"/>
              <a:t>=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ij</a:t>
            </a:r>
            <a:r>
              <a:rPr dirty="0"/>
              <a:t>的</a:t>
            </a:r>
            <a:r>
              <a:rPr lang="en-US" altLang="zh-CN" dirty="0"/>
              <a:t>CPT</a:t>
            </a:r>
            <a:r>
              <a:rPr dirty="0"/>
              <a:t>项</a:t>
            </a:r>
            <a:endParaRPr lang="en-US" dirty="0"/>
          </a:p>
          <a:p>
            <a:pPr lvl="1" eaLnBrk="1" hangingPunct="1"/>
            <a:r>
              <a:rPr dirty="0"/>
              <a:t>例如：</a:t>
            </a:r>
            <a:r>
              <a:rPr lang="en-US" altLang="zh-CN" dirty="0"/>
              <a:t>Y</a:t>
            </a:r>
            <a:r>
              <a:rPr lang="en-US" altLang="zh-CN" baseline="-25000" dirty="0"/>
              <a:t>i</a:t>
            </a:r>
            <a:r>
              <a:rPr dirty="0"/>
              <a:t>是</a:t>
            </a:r>
            <a:r>
              <a:rPr lang="en-US" altLang="zh-CN" dirty="0" err="1"/>
              <a:t>LungCancer</a:t>
            </a:r>
            <a:r>
              <a:rPr lang="en-US" dirty="0" err="1"/>
              <a:t>，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ij</a:t>
            </a:r>
            <a:r>
              <a:rPr dirty="0"/>
              <a:t>是其值“</a:t>
            </a:r>
            <a:r>
              <a:rPr lang="en-US" altLang="zh-CN" dirty="0"/>
              <a:t>yes”</a:t>
            </a:r>
            <a:r>
              <a:rPr lang="en-US" dirty="0"/>
              <a:t>，</a:t>
            </a:r>
            <a:r>
              <a:rPr lang="en-US" altLang="zh-CN" dirty="0" err="1"/>
              <a:t>U</a:t>
            </a:r>
            <a:r>
              <a:rPr lang="en-US" altLang="zh-CN" baseline="-25000" dirty="0" err="1"/>
              <a:t>i</a:t>
            </a:r>
            <a:r>
              <a:rPr dirty="0"/>
              <a:t>列出</a:t>
            </a:r>
            <a:r>
              <a:rPr lang="en-US" altLang="zh-CN" dirty="0"/>
              <a:t>Y</a:t>
            </a:r>
            <a:r>
              <a:rPr lang="en-US" altLang="zh-CN" baseline="-25000" dirty="0"/>
              <a:t>i</a:t>
            </a:r>
            <a:r>
              <a:rPr dirty="0"/>
              <a:t>的双亲</a:t>
            </a:r>
            <a:r>
              <a:rPr lang="en-US" altLang="zh-CN" dirty="0"/>
              <a:t>(FH, S)</a:t>
            </a:r>
            <a:r>
              <a:rPr lang="en-US" dirty="0"/>
              <a:t>，</a:t>
            </a:r>
            <a:r>
              <a:rPr lang="en-US" altLang="zh-CN" dirty="0" err="1"/>
              <a:t>u</a:t>
            </a:r>
            <a:r>
              <a:rPr lang="en-US" altLang="zh-CN" baseline="-25000" dirty="0" err="1"/>
              <a:t>ik</a:t>
            </a:r>
            <a:r>
              <a:rPr dirty="0"/>
              <a:t>是其值</a:t>
            </a:r>
            <a:r>
              <a:rPr lang="en-US" altLang="zh-CN" dirty="0"/>
              <a:t>(“yes”, </a:t>
            </a:r>
            <a:r>
              <a:rPr lang="en-US" dirty="0"/>
              <a:t>“</a:t>
            </a:r>
            <a:r>
              <a:rPr lang="en-US" altLang="zh-CN" dirty="0"/>
              <a:t>yes”)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EA70B-CC7F-488F-B2E6-9D6D13B6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38" y="2705100"/>
            <a:ext cx="4964672" cy="16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4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381"/>
    </mc:Choice>
    <mc:Fallback xmlns="">
      <p:transition advTm="1113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A74FECF-5BAD-40C9-BECE-740B6EB3FB21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15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梯度下降法</a:t>
            </a:r>
            <a:endParaRPr b="0" dirty="0"/>
          </a:p>
        </p:txBody>
      </p:sp>
      <p:sp>
        <p:nvSpPr>
          <p:cNvPr id="21507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dirty="0" err="1"/>
              <a:t>给定网络拓扑和初始化</a:t>
            </a:r>
            <a:r>
              <a:rPr lang="en-US" dirty="0" err="1"/>
              <a:t>w</a:t>
            </a:r>
            <a:r>
              <a:rPr lang="en-US" baseline="-25000" dirty="0" err="1"/>
              <a:t>ijk</a:t>
            </a:r>
            <a:r>
              <a:rPr dirty="0" err="1"/>
              <a:t>，步骤如下</a:t>
            </a:r>
            <a:r>
              <a:rPr dirty="0"/>
              <a:t>：</a:t>
            </a:r>
            <a:endParaRPr lang="en-US" dirty="0"/>
          </a:p>
          <a:p>
            <a:pPr eaLnBrk="1" hangingPunct="1"/>
            <a:r>
              <a:rPr dirty="0" err="1">
                <a:solidFill>
                  <a:srgbClr val="FF0000"/>
                </a:solidFill>
              </a:rPr>
              <a:t>计算梯度：</a:t>
            </a:r>
            <a:r>
              <a:rPr dirty="0" err="1"/>
              <a:t>对每个</a:t>
            </a:r>
            <a:r>
              <a:rPr lang="en-US" altLang="zh-CN" dirty="0" err="1"/>
              <a:t>i</a:t>
            </a:r>
            <a:r>
              <a:rPr dirty="0" err="1"/>
              <a:t>，</a:t>
            </a:r>
            <a:r>
              <a:rPr lang="en-US" altLang="zh-CN" dirty="0" err="1"/>
              <a:t>j</a:t>
            </a:r>
            <a:r>
              <a:rPr dirty="0" err="1"/>
              <a:t>，</a:t>
            </a:r>
            <a:r>
              <a:rPr lang="en-US" altLang="zh-CN" dirty="0" err="1"/>
              <a:t>k</a:t>
            </a:r>
            <a:r>
              <a:rPr dirty="0" err="1"/>
              <a:t>，计算</a:t>
            </a:r>
            <a:endParaRPr lang="en-US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dirty="0"/>
          </a:p>
          <a:p>
            <a:pPr eaLnBrk="1" hangingPunct="1"/>
            <a:r>
              <a:rPr dirty="0" err="1">
                <a:solidFill>
                  <a:srgbClr val="FF0000"/>
                </a:solidFill>
              </a:rPr>
              <a:t>沿梯度方向前进</a:t>
            </a:r>
            <a:r>
              <a:rPr dirty="0" err="1"/>
              <a:t>一小步：用下步更新权重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dirty="0"/>
              <a:t>	l </a:t>
            </a:r>
            <a:r>
              <a:rPr sz="2200" dirty="0" err="1"/>
              <a:t>表示步长的学习率，设置为一个小常数，便于收敛</a:t>
            </a:r>
            <a:endParaRPr lang="en-US" sz="22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200" dirty="0"/>
          </a:p>
          <a:p>
            <a:pPr eaLnBrk="1" hangingPunct="1"/>
            <a:r>
              <a:rPr dirty="0">
                <a:solidFill>
                  <a:srgbClr val="FF0000"/>
                </a:solidFill>
              </a:rPr>
              <a:t>重新规范化权重</a:t>
            </a:r>
            <a:r>
              <a:rPr dirty="0"/>
              <a:t>：由于权重</a:t>
            </a:r>
            <a:r>
              <a:rPr lang="en-US" altLang="zh-CN" dirty="0"/>
              <a:t>w</a:t>
            </a:r>
            <a:r>
              <a:rPr lang="en-US" altLang="zh-CN" baseline="-25000" dirty="0"/>
              <a:t>ijk</a:t>
            </a:r>
            <a:r>
              <a:rPr dirty="0"/>
              <a:t>是概率值，它们必须在</a:t>
            </a:r>
            <a:r>
              <a:rPr lang="en-US" dirty="0"/>
              <a:t>0.0~1.0</a:t>
            </a:r>
            <a:r>
              <a:rPr dirty="0"/>
              <a:t>之间，并且对于所有的 </a:t>
            </a:r>
            <a:r>
              <a:rPr lang="en-US" altLang="zh-CN" dirty="0" err="1"/>
              <a:t>i,k</a:t>
            </a:r>
            <a:r>
              <a:rPr dirty="0"/>
              <a:t>，</a:t>
            </a:r>
            <a:r>
              <a:rPr lang="en-US" dirty="0"/>
              <a:t>  </a:t>
            </a:r>
            <a:r>
              <a:rPr dirty="0"/>
              <a:t>         必须等于</a:t>
            </a:r>
            <a:r>
              <a:rPr lang="en-US" dirty="0"/>
              <a:t>1</a:t>
            </a:r>
            <a:r>
              <a:rPr dirty="0"/>
              <a:t>。 </a:t>
            </a:r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baseline="-25000" dirty="0"/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941374"/>
              </p:ext>
            </p:extLst>
          </p:nvPr>
        </p:nvGraphicFramePr>
        <p:xfrm>
          <a:off x="4377696" y="1822222"/>
          <a:ext cx="5144995" cy="97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9" name="公式" r:id="rId4" imgW="2476500" imgH="469900" progId="Equation.3">
                  <p:embed/>
                </p:oleObj>
              </mc:Choice>
              <mc:Fallback>
                <p:oleObj name="公式" r:id="rId4" imgW="2476500" imgH="469900" progId="Equation.3">
                  <p:embed/>
                  <p:pic>
                    <p:nvPicPr>
                      <p:cNvPr id="2150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696" y="1822222"/>
                        <a:ext cx="5144995" cy="97607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04324"/>
              </p:ext>
            </p:extLst>
          </p:nvPr>
        </p:nvGraphicFramePr>
        <p:xfrm>
          <a:off x="5615469" y="3256161"/>
          <a:ext cx="3595493" cy="97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0" name="公式" r:id="rId6" imgW="1637589" imgH="444307" progId="Equation.3">
                  <p:embed/>
                </p:oleObj>
              </mc:Choice>
              <mc:Fallback>
                <p:oleObj name="公式" r:id="rId6" imgW="1637589" imgH="444307" progId="Equation.3">
                  <p:embed/>
                  <p:pic>
                    <p:nvPicPr>
                      <p:cNvPr id="215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5469" y="3256161"/>
                        <a:ext cx="3595493" cy="97607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313475"/>
              </p:ext>
            </p:extLst>
          </p:nvPr>
        </p:nvGraphicFramePr>
        <p:xfrm>
          <a:off x="10292585" y="5320948"/>
          <a:ext cx="7858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" name="公式" r:id="rId8" imgW="495085" imgH="279279" progId="Equation.3">
                  <p:embed/>
                </p:oleObj>
              </mc:Choice>
              <mc:Fallback>
                <p:oleObj name="公式" r:id="rId8" imgW="495085" imgH="279279" progId="Equation.3">
                  <p:embed/>
                  <p:pic>
                    <p:nvPicPr>
                      <p:cNvPr id="215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2585" y="5320948"/>
                        <a:ext cx="78581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3">
            <a:extLst>
              <a:ext uri="{FF2B5EF4-FFF2-40B4-BE49-F238E27FC236}">
                <a16:creationId xmlns:a16="http://schemas.microsoft.com/office/drawing/2014/main" id="{A3A98043-5266-4FDA-8963-39AF32E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2037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8250"/>
    </mc:Choice>
    <mc:Fallback xmlns="">
      <p:transition advTm="6825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1080</Words>
  <Application>Microsoft Office PowerPoint</Application>
  <PresentationFormat>宽屏</PresentationFormat>
  <Paragraphs>314</Paragraphs>
  <Slides>24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新細明體</vt:lpstr>
      <vt:lpstr>等线</vt:lpstr>
      <vt:lpstr>等线</vt:lpstr>
      <vt:lpstr>等线 Light</vt:lpstr>
      <vt:lpstr>华文楷体</vt:lpstr>
      <vt:lpstr>楷体</vt:lpstr>
      <vt:lpstr>楷体_GB2312</vt:lpstr>
      <vt:lpstr>宋体</vt:lpstr>
      <vt:lpstr>宋体</vt:lpstr>
      <vt:lpstr>微软雅黑</vt:lpstr>
      <vt:lpstr>微软雅黑</vt:lpstr>
      <vt:lpstr>Arial</vt:lpstr>
      <vt:lpstr>Calibri</vt:lpstr>
      <vt:lpstr>Calibri Light</vt:lpstr>
      <vt:lpstr>Century Gothic</vt:lpstr>
      <vt:lpstr>Segoe UI Light</vt:lpstr>
      <vt:lpstr>Tahoma</vt:lpstr>
      <vt:lpstr>Times New Roman</vt:lpstr>
      <vt:lpstr>Wingdings</vt:lpstr>
      <vt:lpstr>OfficePLUS</vt:lpstr>
      <vt:lpstr>Office Theme</vt:lpstr>
      <vt:lpstr>公式</vt:lpstr>
      <vt:lpstr>Equation</vt:lpstr>
      <vt:lpstr>PowerPoint 演示文稿</vt:lpstr>
      <vt:lpstr>回顾：分类</vt:lpstr>
      <vt:lpstr>分类：高级方法</vt:lpstr>
      <vt:lpstr>朴素贝叶斯分类：“类条件独立”假设</vt:lpstr>
      <vt:lpstr>贝叶斯信念网络(1/3)</vt:lpstr>
      <vt:lpstr>贝叶斯信念网络(2/3)</vt:lpstr>
      <vt:lpstr>贝叶斯信念网络(3/3)</vt:lpstr>
      <vt:lpstr>训练贝叶斯信念网络</vt:lpstr>
      <vt:lpstr>梯度下降法</vt:lpstr>
      <vt:lpstr>分类：高级方法</vt:lpstr>
      <vt:lpstr>用后向传播分类</vt:lpstr>
      <vt:lpstr>神经网络作为一个分类器</vt:lpstr>
      <vt:lpstr>神经网络结构</vt:lpstr>
      <vt:lpstr>神经元（感知器）</vt:lpstr>
      <vt:lpstr>误差与权重关系</vt:lpstr>
      <vt:lpstr>神经元（感知器）</vt:lpstr>
      <vt:lpstr>多层前馈神经网络</vt:lpstr>
      <vt:lpstr>多层神经网络如何工作？</vt:lpstr>
      <vt:lpstr>定义网络拓扑</vt:lpstr>
      <vt:lpstr>后向传播</vt:lpstr>
      <vt:lpstr>基于sklearn的人工神经网络核心代码</vt:lpstr>
      <vt:lpstr>scikit-learn的 MLPClassifier 的参数</vt:lpstr>
      <vt:lpstr>黑盒内部：后向传播及可解释性</vt:lpstr>
      <vt:lpstr>分类：高级方法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Tony Wang</dc:creator>
  <cp:lastModifiedBy>别荣芳</cp:lastModifiedBy>
  <cp:revision>500</cp:revision>
  <dcterms:created xsi:type="dcterms:W3CDTF">2020-03-01T08:28:02Z</dcterms:created>
  <dcterms:modified xsi:type="dcterms:W3CDTF">2023-05-05T01:24:55Z</dcterms:modified>
</cp:coreProperties>
</file>